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3"/>
  </p:notesMasterIdLst>
  <p:sldIdLst>
    <p:sldId id="256" r:id="rId2"/>
    <p:sldId id="294" r:id="rId3"/>
    <p:sldId id="257" r:id="rId4"/>
    <p:sldId id="258" r:id="rId5"/>
    <p:sldId id="259" r:id="rId6"/>
    <p:sldId id="260" r:id="rId7"/>
    <p:sldId id="261" r:id="rId8"/>
    <p:sldId id="268" r:id="rId9"/>
    <p:sldId id="263" r:id="rId10"/>
    <p:sldId id="264" r:id="rId11"/>
    <p:sldId id="267" r:id="rId12"/>
    <p:sldId id="277" r:id="rId13"/>
    <p:sldId id="270" r:id="rId14"/>
    <p:sldId id="276" r:id="rId15"/>
    <p:sldId id="269" r:id="rId16"/>
    <p:sldId id="272" r:id="rId17"/>
    <p:sldId id="273" r:id="rId18"/>
    <p:sldId id="280" r:id="rId19"/>
    <p:sldId id="281" r:id="rId20"/>
    <p:sldId id="282" r:id="rId21"/>
    <p:sldId id="284" r:id="rId22"/>
    <p:sldId id="285" r:id="rId23"/>
    <p:sldId id="279" r:id="rId24"/>
    <p:sldId id="286" r:id="rId25"/>
    <p:sldId id="287" r:id="rId26"/>
    <p:sldId id="288" r:id="rId27"/>
    <p:sldId id="289" r:id="rId28"/>
    <p:sldId id="290" r:id="rId29"/>
    <p:sldId id="291" r:id="rId30"/>
    <p:sldId id="292" r:id="rId31"/>
    <p:sldId id="29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976" y="-112"/>
      </p:cViewPr>
      <p:guideLst>
        <p:guide orient="horz" pos="2160"/>
        <p:guide pos="2880"/>
      </p:guideLst>
    </p:cSldViewPr>
  </p:slideViewPr>
  <p:notesTextViewPr>
    <p:cViewPr>
      <p:scale>
        <a:sx n="100" d="100"/>
        <a:sy n="100" d="100"/>
      </p:scale>
      <p:origin x="0" y="0"/>
    </p:cViewPr>
  </p:notesTextViewPr>
  <p:sorterViewPr>
    <p:cViewPr>
      <p:scale>
        <a:sx n="193" d="100"/>
        <a:sy n="193" d="100"/>
      </p:scale>
      <p:origin x="0" y="7248"/>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C5997-FF24-BD4D-853D-2A67C6D4AD59}" type="datetimeFigureOut">
              <a:rPr lang="en-US" smtClean="0"/>
              <a:t>9/26/12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5F0834-390E-DE46-96EC-ED0B99A747C6}" type="slidenum">
              <a:rPr lang="en-US" smtClean="0"/>
              <a:t>‹#›</a:t>
            </a:fld>
            <a:endParaRPr lang="en-US"/>
          </a:p>
        </p:txBody>
      </p:sp>
    </p:spTree>
    <p:extLst>
      <p:ext uri="{BB962C8B-B14F-4D97-AF65-F5344CB8AC3E}">
        <p14:creationId xmlns:p14="http://schemas.microsoft.com/office/powerpoint/2010/main" val="36035105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29577" indent="-280607" eaLnBrk="0" hangingPunct="0">
              <a:defRPr sz="2400">
                <a:solidFill>
                  <a:schemeClr val="tx1"/>
                </a:solidFill>
                <a:latin typeface="Times New Roman" charset="0"/>
                <a:ea typeface="ＭＳ Ｐゴシック" charset="0"/>
              </a:defRPr>
            </a:lvl2pPr>
            <a:lvl3pPr marL="1122426" indent="-224485" eaLnBrk="0" hangingPunct="0">
              <a:defRPr sz="2400">
                <a:solidFill>
                  <a:schemeClr val="tx1"/>
                </a:solidFill>
                <a:latin typeface="Times New Roman" charset="0"/>
                <a:ea typeface="ＭＳ Ｐゴシック" charset="0"/>
              </a:defRPr>
            </a:lvl3pPr>
            <a:lvl4pPr marL="1571396" indent="-224485" eaLnBrk="0" hangingPunct="0">
              <a:defRPr sz="2400">
                <a:solidFill>
                  <a:schemeClr val="tx1"/>
                </a:solidFill>
                <a:latin typeface="Times New Roman" charset="0"/>
                <a:ea typeface="ＭＳ Ｐゴシック" charset="0"/>
              </a:defRPr>
            </a:lvl4pPr>
            <a:lvl5pPr marL="2020367" indent="-224485" eaLnBrk="0" hangingPunct="0">
              <a:defRPr sz="2400">
                <a:solidFill>
                  <a:schemeClr val="tx1"/>
                </a:solidFill>
                <a:latin typeface="Times New Roman" charset="0"/>
                <a:ea typeface="ＭＳ Ｐゴシック" charset="0"/>
              </a:defRPr>
            </a:lvl5pPr>
            <a:lvl6pPr marL="2469337" indent="-224485" eaLnBrk="0" fontAlgn="base" hangingPunct="0">
              <a:spcBef>
                <a:spcPct val="0"/>
              </a:spcBef>
              <a:spcAft>
                <a:spcPct val="0"/>
              </a:spcAft>
              <a:defRPr sz="2400">
                <a:solidFill>
                  <a:schemeClr val="tx1"/>
                </a:solidFill>
                <a:latin typeface="Times New Roman" charset="0"/>
                <a:ea typeface="ＭＳ Ｐゴシック" charset="0"/>
              </a:defRPr>
            </a:lvl6pPr>
            <a:lvl7pPr marL="2918308" indent="-224485" eaLnBrk="0" fontAlgn="base" hangingPunct="0">
              <a:spcBef>
                <a:spcPct val="0"/>
              </a:spcBef>
              <a:spcAft>
                <a:spcPct val="0"/>
              </a:spcAft>
              <a:defRPr sz="2400">
                <a:solidFill>
                  <a:schemeClr val="tx1"/>
                </a:solidFill>
                <a:latin typeface="Times New Roman" charset="0"/>
                <a:ea typeface="ＭＳ Ｐゴシック" charset="0"/>
              </a:defRPr>
            </a:lvl7pPr>
            <a:lvl8pPr marL="3367278" indent="-224485" eaLnBrk="0" fontAlgn="base" hangingPunct="0">
              <a:spcBef>
                <a:spcPct val="0"/>
              </a:spcBef>
              <a:spcAft>
                <a:spcPct val="0"/>
              </a:spcAft>
              <a:defRPr sz="2400">
                <a:solidFill>
                  <a:schemeClr val="tx1"/>
                </a:solidFill>
                <a:latin typeface="Times New Roman" charset="0"/>
                <a:ea typeface="ＭＳ Ｐゴシック" charset="0"/>
              </a:defRPr>
            </a:lvl8pPr>
            <a:lvl9pPr marL="3816248" indent="-224485"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A794645-3C72-604E-830C-124AD5E9FF15}" type="slidenum">
              <a:rPr lang="en-US" sz="1200"/>
              <a:pPr eaLnBrk="1" hangingPunct="1"/>
              <a:t>8</a:t>
            </a:fld>
            <a:endParaRPr lang="en-US" sz="120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We do the Whip Around Strategy #3 for this slide..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29577" indent="-280607" eaLnBrk="0" hangingPunct="0">
              <a:defRPr sz="2400">
                <a:solidFill>
                  <a:schemeClr val="tx1"/>
                </a:solidFill>
                <a:latin typeface="Times New Roman" charset="0"/>
                <a:ea typeface="ＭＳ Ｐゴシック" charset="0"/>
              </a:defRPr>
            </a:lvl2pPr>
            <a:lvl3pPr marL="1122426" indent="-224485" eaLnBrk="0" hangingPunct="0">
              <a:defRPr sz="2400">
                <a:solidFill>
                  <a:schemeClr val="tx1"/>
                </a:solidFill>
                <a:latin typeface="Times New Roman" charset="0"/>
                <a:ea typeface="ＭＳ Ｐゴシック" charset="0"/>
              </a:defRPr>
            </a:lvl3pPr>
            <a:lvl4pPr marL="1571396" indent="-224485" eaLnBrk="0" hangingPunct="0">
              <a:defRPr sz="2400">
                <a:solidFill>
                  <a:schemeClr val="tx1"/>
                </a:solidFill>
                <a:latin typeface="Times New Roman" charset="0"/>
                <a:ea typeface="ＭＳ Ｐゴシック" charset="0"/>
              </a:defRPr>
            </a:lvl4pPr>
            <a:lvl5pPr marL="2020367" indent="-224485" eaLnBrk="0" hangingPunct="0">
              <a:defRPr sz="2400">
                <a:solidFill>
                  <a:schemeClr val="tx1"/>
                </a:solidFill>
                <a:latin typeface="Times New Roman" charset="0"/>
                <a:ea typeface="ＭＳ Ｐゴシック" charset="0"/>
              </a:defRPr>
            </a:lvl5pPr>
            <a:lvl6pPr marL="2469337" indent="-224485" eaLnBrk="0" fontAlgn="base" hangingPunct="0">
              <a:spcBef>
                <a:spcPct val="0"/>
              </a:spcBef>
              <a:spcAft>
                <a:spcPct val="0"/>
              </a:spcAft>
              <a:defRPr sz="2400">
                <a:solidFill>
                  <a:schemeClr val="tx1"/>
                </a:solidFill>
                <a:latin typeface="Times New Roman" charset="0"/>
                <a:ea typeface="ＭＳ Ｐゴシック" charset="0"/>
              </a:defRPr>
            </a:lvl6pPr>
            <a:lvl7pPr marL="2918308" indent="-224485" eaLnBrk="0" fontAlgn="base" hangingPunct="0">
              <a:spcBef>
                <a:spcPct val="0"/>
              </a:spcBef>
              <a:spcAft>
                <a:spcPct val="0"/>
              </a:spcAft>
              <a:defRPr sz="2400">
                <a:solidFill>
                  <a:schemeClr val="tx1"/>
                </a:solidFill>
                <a:latin typeface="Times New Roman" charset="0"/>
                <a:ea typeface="ＭＳ Ｐゴシック" charset="0"/>
              </a:defRPr>
            </a:lvl7pPr>
            <a:lvl8pPr marL="3367278" indent="-224485" eaLnBrk="0" fontAlgn="base" hangingPunct="0">
              <a:spcBef>
                <a:spcPct val="0"/>
              </a:spcBef>
              <a:spcAft>
                <a:spcPct val="0"/>
              </a:spcAft>
              <a:defRPr sz="2400">
                <a:solidFill>
                  <a:schemeClr val="tx1"/>
                </a:solidFill>
                <a:latin typeface="Times New Roman" charset="0"/>
                <a:ea typeface="ＭＳ Ｐゴシック" charset="0"/>
              </a:defRPr>
            </a:lvl8pPr>
            <a:lvl9pPr marL="3816248" indent="-224485"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E8B659CB-BEA1-AC45-A83B-DC56DF73F463}" type="slidenum">
              <a:rPr lang="en-US" sz="1200"/>
              <a:pPr eaLnBrk="1" hangingPunct="1"/>
              <a:t>12</a:t>
            </a:fld>
            <a:endParaRPr lang="en-US" sz="120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29577" indent="-280607" eaLnBrk="0" hangingPunct="0">
              <a:defRPr sz="2400">
                <a:solidFill>
                  <a:schemeClr val="tx1"/>
                </a:solidFill>
                <a:latin typeface="Times New Roman" charset="0"/>
                <a:ea typeface="ＭＳ Ｐゴシック" charset="0"/>
              </a:defRPr>
            </a:lvl2pPr>
            <a:lvl3pPr marL="1122426" indent="-224485" eaLnBrk="0" hangingPunct="0">
              <a:defRPr sz="2400">
                <a:solidFill>
                  <a:schemeClr val="tx1"/>
                </a:solidFill>
                <a:latin typeface="Times New Roman" charset="0"/>
                <a:ea typeface="ＭＳ Ｐゴシック" charset="0"/>
              </a:defRPr>
            </a:lvl3pPr>
            <a:lvl4pPr marL="1571396" indent="-224485" eaLnBrk="0" hangingPunct="0">
              <a:defRPr sz="2400">
                <a:solidFill>
                  <a:schemeClr val="tx1"/>
                </a:solidFill>
                <a:latin typeface="Times New Roman" charset="0"/>
                <a:ea typeface="ＭＳ Ｐゴシック" charset="0"/>
              </a:defRPr>
            </a:lvl4pPr>
            <a:lvl5pPr marL="2020367" indent="-224485" eaLnBrk="0" hangingPunct="0">
              <a:defRPr sz="2400">
                <a:solidFill>
                  <a:schemeClr val="tx1"/>
                </a:solidFill>
                <a:latin typeface="Times New Roman" charset="0"/>
                <a:ea typeface="ＭＳ Ｐゴシック" charset="0"/>
              </a:defRPr>
            </a:lvl5pPr>
            <a:lvl6pPr marL="2469337" indent="-224485" eaLnBrk="0" fontAlgn="base" hangingPunct="0">
              <a:spcBef>
                <a:spcPct val="0"/>
              </a:spcBef>
              <a:spcAft>
                <a:spcPct val="0"/>
              </a:spcAft>
              <a:defRPr sz="2400">
                <a:solidFill>
                  <a:schemeClr val="tx1"/>
                </a:solidFill>
                <a:latin typeface="Times New Roman" charset="0"/>
                <a:ea typeface="ＭＳ Ｐゴシック" charset="0"/>
              </a:defRPr>
            </a:lvl6pPr>
            <a:lvl7pPr marL="2918308" indent="-224485" eaLnBrk="0" fontAlgn="base" hangingPunct="0">
              <a:spcBef>
                <a:spcPct val="0"/>
              </a:spcBef>
              <a:spcAft>
                <a:spcPct val="0"/>
              </a:spcAft>
              <a:defRPr sz="2400">
                <a:solidFill>
                  <a:schemeClr val="tx1"/>
                </a:solidFill>
                <a:latin typeface="Times New Roman" charset="0"/>
                <a:ea typeface="ＭＳ Ｐゴシック" charset="0"/>
              </a:defRPr>
            </a:lvl7pPr>
            <a:lvl8pPr marL="3367278" indent="-224485" eaLnBrk="0" fontAlgn="base" hangingPunct="0">
              <a:spcBef>
                <a:spcPct val="0"/>
              </a:spcBef>
              <a:spcAft>
                <a:spcPct val="0"/>
              </a:spcAft>
              <a:defRPr sz="2400">
                <a:solidFill>
                  <a:schemeClr val="tx1"/>
                </a:solidFill>
                <a:latin typeface="Times New Roman" charset="0"/>
                <a:ea typeface="ＭＳ Ｐゴシック" charset="0"/>
              </a:defRPr>
            </a:lvl8pPr>
            <a:lvl9pPr marL="3816248" indent="-224485"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D624B86-B3C0-4345-9978-3E6B3F84D0E1}" type="slidenum">
              <a:rPr lang="en-US" sz="1200"/>
              <a:pPr eaLnBrk="1" hangingPunct="1"/>
              <a:t>13</a:t>
            </a:fld>
            <a:endParaRPr lang="en-US"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29577" indent="-280607" eaLnBrk="0" hangingPunct="0">
              <a:defRPr sz="2400">
                <a:solidFill>
                  <a:schemeClr val="tx1"/>
                </a:solidFill>
                <a:latin typeface="Times New Roman" charset="0"/>
                <a:ea typeface="ＭＳ Ｐゴシック" charset="0"/>
              </a:defRPr>
            </a:lvl2pPr>
            <a:lvl3pPr marL="1122426" indent="-224485" eaLnBrk="0" hangingPunct="0">
              <a:defRPr sz="2400">
                <a:solidFill>
                  <a:schemeClr val="tx1"/>
                </a:solidFill>
                <a:latin typeface="Times New Roman" charset="0"/>
                <a:ea typeface="ＭＳ Ｐゴシック" charset="0"/>
              </a:defRPr>
            </a:lvl3pPr>
            <a:lvl4pPr marL="1571396" indent="-224485" eaLnBrk="0" hangingPunct="0">
              <a:defRPr sz="2400">
                <a:solidFill>
                  <a:schemeClr val="tx1"/>
                </a:solidFill>
                <a:latin typeface="Times New Roman" charset="0"/>
                <a:ea typeface="ＭＳ Ｐゴシック" charset="0"/>
              </a:defRPr>
            </a:lvl4pPr>
            <a:lvl5pPr marL="2020367" indent="-224485" eaLnBrk="0" hangingPunct="0">
              <a:defRPr sz="2400">
                <a:solidFill>
                  <a:schemeClr val="tx1"/>
                </a:solidFill>
                <a:latin typeface="Times New Roman" charset="0"/>
                <a:ea typeface="ＭＳ Ｐゴシック" charset="0"/>
              </a:defRPr>
            </a:lvl5pPr>
            <a:lvl6pPr marL="2469337" indent="-224485" eaLnBrk="0" fontAlgn="base" hangingPunct="0">
              <a:spcBef>
                <a:spcPct val="0"/>
              </a:spcBef>
              <a:spcAft>
                <a:spcPct val="0"/>
              </a:spcAft>
              <a:defRPr sz="2400">
                <a:solidFill>
                  <a:schemeClr val="tx1"/>
                </a:solidFill>
                <a:latin typeface="Times New Roman" charset="0"/>
                <a:ea typeface="ＭＳ Ｐゴシック" charset="0"/>
              </a:defRPr>
            </a:lvl6pPr>
            <a:lvl7pPr marL="2918308" indent="-224485" eaLnBrk="0" fontAlgn="base" hangingPunct="0">
              <a:spcBef>
                <a:spcPct val="0"/>
              </a:spcBef>
              <a:spcAft>
                <a:spcPct val="0"/>
              </a:spcAft>
              <a:defRPr sz="2400">
                <a:solidFill>
                  <a:schemeClr val="tx1"/>
                </a:solidFill>
                <a:latin typeface="Times New Roman" charset="0"/>
                <a:ea typeface="ＭＳ Ｐゴシック" charset="0"/>
              </a:defRPr>
            </a:lvl7pPr>
            <a:lvl8pPr marL="3367278" indent="-224485" eaLnBrk="0" fontAlgn="base" hangingPunct="0">
              <a:spcBef>
                <a:spcPct val="0"/>
              </a:spcBef>
              <a:spcAft>
                <a:spcPct val="0"/>
              </a:spcAft>
              <a:defRPr sz="2400">
                <a:solidFill>
                  <a:schemeClr val="tx1"/>
                </a:solidFill>
                <a:latin typeface="Times New Roman" charset="0"/>
                <a:ea typeface="ＭＳ Ｐゴシック" charset="0"/>
              </a:defRPr>
            </a:lvl8pPr>
            <a:lvl9pPr marL="3816248" indent="-224485"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D3DE682E-DA37-3E47-977D-7E508025A42A}" type="slidenum">
              <a:rPr lang="en-US" sz="1200"/>
              <a:pPr eaLnBrk="1" hangingPunct="1"/>
              <a:t>15</a:t>
            </a:fld>
            <a:endParaRPr lang="en-US" sz="120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At the end of this slide Strategy #3 The Whip Around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September 26, 2012</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September 26,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September 26,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September 26,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September 26,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September 26,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September 26,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September 26, 2012</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September 26,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September 26, 2012</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September 26, 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September 26, 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mages.google.com/imgres?imgurl=http://www.newbeginningsacademy.org/images/apple_desk.jpg&amp;imgrefurl=http://www.newbeginningsacademy.org/bio_abrooks.htm&amp;usg=__7zhbktDLpnaDVijT0x-6mA_QPtA=&amp;h=540&amp;w=720&amp;sz=40&amp;hl=en&amp;start=91&amp;tbnid=VBx6tBynlJynkM:&amp;tbnh=105&amp;tbnw=140&amp;prev=/images?q=grades&amp;gbv=2&amp;ndsp=20&amp;hl=en&amp;sa=N&amp;start=80&amp;ie=UTF-8" TargetMode="External"/><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Assessment and Evaluation</a:t>
            </a:r>
            <a:endParaRPr lang="en-US" dirty="0"/>
          </a:p>
        </p:txBody>
      </p:sp>
      <p:sp>
        <p:nvSpPr>
          <p:cNvPr id="3" name="Subtitle 2"/>
          <p:cNvSpPr>
            <a:spLocks noGrp="1"/>
          </p:cNvSpPr>
          <p:nvPr>
            <p:ph type="subTitle" idx="1"/>
          </p:nvPr>
        </p:nvSpPr>
        <p:spPr/>
        <p:txBody>
          <a:bodyPr/>
          <a:lstStyle/>
          <a:p>
            <a:r>
              <a:rPr lang="en-US" dirty="0" smtClean="0"/>
              <a:t>September 28, 2012</a:t>
            </a:r>
            <a:endParaRPr lang="en-US" dirty="0"/>
          </a:p>
        </p:txBody>
      </p:sp>
    </p:spTree>
    <p:extLst>
      <p:ext uri="{BB962C8B-B14F-4D97-AF65-F5344CB8AC3E}">
        <p14:creationId xmlns:p14="http://schemas.microsoft.com/office/powerpoint/2010/main" val="417755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BC3EF944-1701-DF43-A6D7-B2943465F8F1}" type="slidenum">
              <a:rPr lang="en-US" sz="1400" smtClean="0">
                <a:latin typeface="Arial" charset="0"/>
              </a:rPr>
              <a:pPr eaLnBrk="1" hangingPunct="1">
                <a:defRPr/>
              </a:pPr>
              <a:t>10</a:t>
            </a:fld>
            <a:endParaRPr lang="en-US" sz="1400" smtClean="0">
              <a:latin typeface="Arial" charset="0"/>
            </a:endParaRPr>
          </a:p>
        </p:txBody>
      </p:sp>
      <p:sp>
        <p:nvSpPr>
          <p:cNvPr id="291842" name="Rectangle 2"/>
          <p:cNvSpPr>
            <a:spLocks noGrp="1" noRot="1" noChangeArrowheads="1"/>
          </p:cNvSpPr>
          <p:nvPr>
            <p:ph type="title"/>
          </p:nvPr>
        </p:nvSpPr>
        <p:spPr>
          <a:xfrm>
            <a:off x="152400" y="304800"/>
            <a:ext cx="8763000" cy="762000"/>
          </a:xfrm>
        </p:spPr>
        <p:txBody>
          <a:bodyPr/>
          <a:lstStyle/>
          <a:p>
            <a:pPr eaLnBrk="1" hangingPunct="1">
              <a:defRPr/>
            </a:pPr>
            <a:r>
              <a:rPr lang="en-US" sz="3200" dirty="0" smtClean="0">
                <a:solidFill>
                  <a:srgbClr val="FF3300"/>
                </a:solidFill>
                <a:latin typeface="Arial" charset="0"/>
                <a:ea typeface="+mj-ea"/>
                <a:cs typeface="+mj-cs"/>
              </a:rPr>
              <a:t>Summative versus  Formative Assessment</a:t>
            </a:r>
            <a:endParaRPr lang="en-AU" sz="3200" dirty="0" smtClean="0">
              <a:solidFill>
                <a:srgbClr val="FF3300"/>
              </a:solidFill>
              <a:latin typeface="Arial" charset="0"/>
              <a:ea typeface="+mj-ea"/>
              <a:cs typeface="+mj-cs"/>
            </a:endParaRPr>
          </a:p>
        </p:txBody>
      </p:sp>
      <p:sp>
        <p:nvSpPr>
          <p:cNvPr id="291843" name="Rectangle 3"/>
          <p:cNvSpPr>
            <a:spLocks noGrp="1" noRot="1" noChangeArrowheads="1"/>
          </p:cNvSpPr>
          <p:nvPr>
            <p:ph type="body" idx="1"/>
          </p:nvPr>
        </p:nvSpPr>
        <p:spPr>
          <a:xfrm>
            <a:off x="468313" y="1752600"/>
            <a:ext cx="7920037" cy="4629150"/>
          </a:xfrm>
        </p:spPr>
        <p:txBody>
          <a:bodyPr/>
          <a:lstStyle/>
          <a:p>
            <a:pPr marL="0" indent="0" eaLnBrk="1" hangingPunct="1">
              <a:lnSpc>
                <a:spcPct val="90000"/>
              </a:lnSpc>
              <a:spcAft>
                <a:spcPct val="50000"/>
              </a:spcAft>
              <a:buFont typeface="Wingdings" charset="0"/>
              <a:buNone/>
              <a:defRPr/>
            </a:pPr>
            <a:r>
              <a:rPr lang="en-US" sz="2400" dirty="0">
                <a:latin typeface="Arial" charset="0"/>
                <a:cs typeface="+mn-cs"/>
              </a:rPr>
              <a:t>If we think of our children as plants …  </a:t>
            </a:r>
          </a:p>
          <a:p>
            <a:pPr marL="0" indent="0" eaLnBrk="1" hangingPunct="1">
              <a:lnSpc>
                <a:spcPct val="120000"/>
              </a:lnSpc>
              <a:spcAft>
                <a:spcPct val="50000"/>
              </a:spcAft>
              <a:buFont typeface="Wingdings" charset="0"/>
              <a:buNone/>
              <a:defRPr/>
            </a:pPr>
            <a:r>
              <a:rPr lang="en-US" sz="2400" b="1" u="sng" dirty="0">
                <a:latin typeface="Arial" charset="0"/>
                <a:cs typeface="+mn-cs"/>
              </a:rPr>
              <a:t>Summative </a:t>
            </a:r>
            <a:r>
              <a:rPr lang="en-US" sz="2400" b="1" u="sng" dirty="0" smtClean="0">
                <a:latin typeface="Arial" charset="0"/>
                <a:cs typeface="+mn-cs"/>
              </a:rPr>
              <a:t>assessment (Evaluation)</a:t>
            </a:r>
            <a:r>
              <a:rPr lang="en-US" sz="2400" dirty="0" smtClean="0">
                <a:latin typeface="Arial" charset="0"/>
                <a:cs typeface="+mn-cs"/>
              </a:rPr>
              <a:t> </a:t>
            </a:r>
            <a:r>
              <a:rPr lang="en-US" sz="2400" dirty="0">
                <a:latin typeface="Arial" charset="0"/>
                <a:cs typeface="+mn-cs"/>
              </a:rPr>
              <a:t>of the plants is the process of simply measuring them. It might be interesting to compare and analyze measurements but, in themselves, these do not affect the growth of the plants.</a:t>
            </a:r>
          </a:p>
          <a:p>
            <a:pPr marL="0" indent="0" eaLnBrk="1" hangingPunct="1">
              <a:lnSpc>
                <a:spcPct val="120000"/>
              </a:lnSpc>
              <a:buFont typeface="Wingdings" charset="0"/>
              <a:buNone/>
              <a:defRPr/>
            </a:pPr>
            <a:r>
              <a:rPr lang="en-US" sz="2400" b="1" u="sng" dirty="0">
                <a:latin typeface="Arial" charset="0"/>
                <a:cs typeface="+mn-cs"/>
              </a:rPr>
              <a:t>Formative assessment</a:t>
            </a:r>
            <a:r>
              <a:rPr lang="en-US" sz="2400" dirty="0">
                <a:latin typeface="Arial" charset="0"/>
                <a:cs typeface="+mn-cs"/>
              </a:rPr>
              <a:t>, on the other hand, is the equivalent of feeding and watering the plants appropriate to their needs - directly affecting their growth.</a:t>
            </a:r>
            <a:endParaRPr lang="en-AU" sz="2400" dirty="0">
              <a:latin typeface="Arial" charset="0"/>
              <a:cs typeface="+mn-cs"/>
            </a:endParaRPr>
          </a:p>
          <a:p>
            <a:pPr marL="0" indent="0" eaLnBrk="1" hangingPunct="1">
              <a:lnSpc>
                <a:spcPct val="90000"/>
              </a:lnSpc>
              <a:spcAft>
                <a:spcPct val="50000"/>
              </a:spcAft>
              <a:buFont typeface="Wingdings" charset="0"/>
              <a:buNone/>
              <a:defRPr/>
            </a:pPr>
            <a:endParaRPr lang="en-AU" sz="2400" dirty="0">
              <a:latin typeface="Arial" charset="0"/>
              <a:cs typeface="+mn-cs"/>
            </a:endParaRPr>
          </a:p>
        </p:txBody>
      </p:sp>
      <p:sp>
        <p:nvSpPr>
          <p:cNvPr id="30724" name="Text Box 4"/>
          <p:cNvSpPr txBox="1">
            <a:spLocks noChangeArrowheads="1"/>
          </p:cNvSpPr>
          <p:nvPr/>
        </p:nvSpPr>
        <p:spPr bwMode="auto">
          <a:xfrm>
            <a:off x="2819400" y="1066800"/>
            <a:ext cx="3498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lnSpc>
                <a:spcPct val="90000"/>
              </a:lnSpc>
              <a:spcBef>
                <a:spcPct val="20000"/>
              </a:spcBef>
            </a:pPr>
            <a:r>
              <a:rPr lang="en-US" sz="2800">
                <a:solidFill>
                  <a:srgbClr val="008000"/>
                </a:solidFill>
                <a:latin typeface="Arial" charset="0"/>
              </a:rPr>
              <a:t>The Garden Analogy</a:t>
            </a:r>
          </a:p>
        </p:txBody>
      </p:sp>
    </p:spTree>
    <p:extLst>
      <p:ext uri="{BB962C8B-B14F-4D97-AF65-F5344CB8AC3E}">
        <p14:creationId xmlns:p14="http://schemas.microsoft.com/office/powerpoint/2010/main" val="2134795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09F27CE-D435-BD4C-9298-9D8997671DB3}" type="slidenum">
              <a:rPr lang="en-US" sz="1400" smtClean="0">
                <a:latin typeface="Arial" charset="0"/>
              </a:rPr>
              <a:pPr eaLnBrk="1" hangingPunct="1">
                <a:defRPr/>
              </a:pPr>
              <a:t>11</a:t>
            </a:fld>
            <a:endParaRPr lang="en-US" sz="1400" smtClean="0">
              <a:latin typeface="Arial" charset="0"/>
            </a:endParaRPr>
          </a:p>
        </p:txBody>
      </p:sp>
      <p:sp>
        <p:nvSpPr>
          <p:cNvPr id="292866" name="Rectangle 2"/>
          <p:cNvSpPr>
            <a:spLocks noGrp="1" noRot="1" noChangeArrowheads="1"/>
          </p:cNvSpPr>
          <p:nvPr>
            <p:ph type="title"/>
          </p:nvPr>
        </p:nvSpPr>
        <p:spPr>
          <a:xfrm>
            <a:off x="611188" y="549275"/>
            <a:ext cx="8001000" cy="935038"/>
          </a:xfrm>
        </p:spPr>
        <p:txBody>
          <a:bodyPr/>
          <a:lstStyle/>
          <a:p>
            <a:pPr eaLnBrk="1" hangingPunct="1">
              <a:defRPr/>
            </a:pPr>
            <a:r>
              <a:rPr lang="en-US" sz="3200" smtClean="0">
                <a:solidFill>
                  <a:srgbClr val="FF3300"/>
                </a:solidFill>
                <a:latin typeface="Arial" charset="0"/>
                <a:ea typeface="+mj-ea"/>
                <a:cs typeface="+mj-cs"/>
              </a:rPr>
              <a:t>Formative and summative assessment</a:t>
            </a:r>
            <a:endParaRPr lang="en-AU" sz="3200" smtClean="0">
              <a:solidFill>
                <a:srgbClr val="FF3300"/>
              </a:solidFill>
              <a:latin typeface="Arial" charset="0"/>
              <a:ea typeface="+mj-ea"/>
              <a:cs typeface="+mj-cs"/>
            </a:endParaRPr>
          </a:p>
        </p:txBody>
      </p:sp>
      <p:sp>
        <p:nvSpPr>
          <p:cNvPr id="292867" name="Rectangle 3"/>
          <p:cNvSpPr>
            <a:spLocks noGrp="1" noRot="1" noChangeArrowheads="1"/>
          </p:cNvSpPr>
          <p:nvPr>
            <p:ph type="body" idx="1"/>
          </p:nvPr>
        </p:nvSpPr>
        <p:spPr>
          <a:xfrm>
            <a:off x="533400" y="2133600"/>
            <a:ext cx="8153400" cy="2819400"/>
          </a:xfrm>
        </p:spPr>
        <p:txBody>
          <a:bodyPr>
            <a:noAutofit/>
          </a:bodyPr>
          <a:lstStyle/>
          <a:p>
            <a:pPr indent="-342900">
              <a:spcAft>
                <a:spcPct val="50000"/>
              </a:spcAft>
              <a:defRPr/>
            </a:pPr>
            <a:r>
              <a:rPr lang="en-US" dirty="0" smtClean="0">
                <a:ea typeface="+mn-ea"/>
                <a:cs typeface="+mn-cs"/>
              </a:rPr>
              <a:t>Formative and summative assessment are </a:t>
            </a:r>
            <a:r>
              <a:rPr lang="en-US" i="1" dirty="0" smtClean="0">
                <a:ea typeface="+mn-ea"/>
                <a:cs typeface="+mn-cs"/>
              </a:rPr>
              <a:t>interconnected</a:t>
            </a:r>
            <a:r>
              <a:rPr lang="en-US" dirty="0" smtClean="0">
                <a:ea typeface="+mn-ea"/>
                <a:cs typeface="+mn-cs"/>
              </a:rPr>
              <a:t>. They seldom stand alone in construction or effect.  </a:t>
            </a:r>
          </a:p>
          <a:p>
            <a:pPr indent="-342900">
              <a:spcAft>
                <a:spcPct val="50000"/>
              </a:spcAft>
              <a:defRPr/>
            </a:pPr>
            <a:r>
              <a:rPr lang="en-US" dirty="0" smtClean="0">
                <a:ea typeface="+mn-ea"/>
                <a:cs typeface="+mn-cs"/>
              </a:rPr>
              <a:t>The vast majority of genuine formative assessment is informal, with interactive and timely feedback and response.</a:t>
            </a:r>
          </a:p>
          <a:p>
            <a:pPr indent="-342900">
              <a:spcAft>
                <a:spcPct val="50000"/>
              </a:spcAft>
              <a:defRPr/>
            </a:pPr>
            <a:r>
              <a:rPr lang="en-US" dirty="0" smtClean="0">
                <a:ea typeface="+mn-ea"/>
                <a:cs typeface="+mn-cs"/>
              </a:rPr>
              <a:t>It is widely and empirically argued that formative assessment has the </a:t>
            </a:r>
            <a:r>
              <a:rPr lang="en-US" i="1" dirty="0" smtClean="0">
                <a:ea typeface="+mn-ea"/>
                <a:cs typeface="+mn-cs"/>
              </a:rPr>
              <a:t>greatest impact</a:t>
            </a:r>
            <a:r>
              <a:rPr lang="en-US" dirty="0" smtClean="0">
                <a:ea typeface="+mn-ea"/>
                <a:cs typeface="+mn-cs"/>
              </a:rPr>
              <a:t> on learning and achievement.</a:t>
            </a:r>
            <a:endParaRPr lang="en-AU" dirty="0" smtClean="0">
              <a:ea typeface="+mn-ea"/>
              <a:cs typeface="+mn-cs"/>
            </a:endParaRPr>
          </a:p>
        </p:txBody>
      </p:sp>
      <p:sp>
        <p:nvSpPr>
          <p:cNvPr id="34820" name="Text Box 4"/>
          <p:cNvSpPr txBox="1">
            <a:spLocks noChangeArrowheads="1"/>
          </p:cNvSpPr>
          <p:nvPr/>
        </p:nvSpPr>
        <p:spPr bwMode="auto">
          <a:xfrm>
            <a:off x="533400" y="3543300"/>
            <a:ext cx="778827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lnSpc>
                <a:spcPct val="90000"/>
              </a:lnSpc>
              <a:spcBef>
                <a:spcPct val="20000"/>
              </a:spcBef>
            </a:pPr>
            <a:endParaRPr lang="en-AU" sz="3200">
              <a:latin typeface="Arial Black" charset="0"/>
            </a:endParaRPr>
          </a:p>
          <a:p>
            <a:pPr eaLnBrk="1" hangingPunct="1"/>
            <a:endParaRPr lang="en-US" sz="1200"/>
          </a:p>
        </p:txBody>
      </p:sp>
    </p:spTree>
    <p:extLst>
      <p:ext uri="{BB962C8B-B14F-4D97-AF65-F5344CB8AC3E}">
        <p14:creationId xmlns:p14="http://schemas.microsoft.com/office/powerpoint/2010/main" val="250623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DBE92D29-F041-644A-9966-D3C1C40B0693}" type="slidenum">
              <a:rPr lang="en-US" sz="1400" smtClean="0">
                <a:latin typeface="Arial" charset="0"/>
              </a:rPr>
              <a:pPr eaLnBrk="1" hangingPunct="1">
                <a:defRPr/>
              </a:pPr>
              <a:t>12</a:t>
            </a:fld>
            <a:endParaRPr lang="en-US" sz="1400" smtClean="0">
              <a:latin typeface="Arial" charset="0"/>
            </a:endParaRPr>
          </a:p>
        </p:txBody>
      </p:sp>
      <p:sp>
        <p:nvSpPr>
          <p:cNvPr id="273410" name="Rectangle 2"/>
          <p:cNvSpPr>
            <a:spLocks noGrp="1" noRot="1" noChangeArrowheads="1"/>
          </p:cNvSpPr>
          <p:nvPr>
            <p:ph type="body" idx="1"/>
          </p:nvPr>
        </p:nvSpPr>
        <p:spPr>
          <a:xfrm>
            <a:off x="1143000" y="1524000"/>
            <a:ext cx="7772400" cy="4495800"/>
          </a:xfrm>
        </p:spPr>
        <p:txBody>
          <a:bodyPr/>
          <a:lstStyle/>
          <a:p>
            <a:pPr eaLnBrk="1" hangingPunct="1">
              <a:defRPr/>
            </a:pPr>
            <a:r>
              <a:rPr lang="en-US" sz="2800">
                <a:latin typeface="Arial" charset="0"/>
                <a:cs typeface="+mn-cs"/>
              </a:rPr>
              <a:t>lead toward Summative Assessments.</a:t>
            </a:r>
          </a:p>
          <a:p>
            <a:pPr eaLnBrk="1" hangingPunct="1">
              <a:defRPr/>
            </a:pPr>
            <a:endParaRPr lang="en-US" sz="2800">
              <a:latin typeface="Arial" charset="0"/>
              <a:cs typeface="+mn-cs"/>
            </a:endParaRPr>
          </a:p>
          <a:p>
            <a:pPr eaLnBrk="1" hangingPunct="1">
              <a:defRPr/>
            </a:pPr>
            <a:r>
              <a:rPr lang="en-US" sz="2800">
                <a:latin typeface="Arial" charset="0"/>
                <a:cs typeface="+mn-cs"/>
              </a:rPr>
              <a:t>be the most important form of assessment</a:t>
            </a:r>
          </a:p>
          <a:p>
            <a:pPr algn="ctr" eaLnBrk="1" hangingPunct="1">
              <a:buFont typeface="Wingdings" charset="0"/>
              <a:buNone/>
              <a:defRPr/>
            </a:pPr>
            <a:endParaRPr lang="en-US" sz="2800">
              <a:latin typeface="Arial" charset="0"/>
              <a:cs typeface="+mn-cs"/>
            </a:endParaRPr>
          </a:p>
          <a:p>
            <a:pPr eaLnBrk="1" hangingPunct="1">
              <a:defRPr/>
            </a:pPr>
            <a:r>
              <a:rPr lang="en-US" sz="2800">
                <a:latin typeface="Arial" charset="0"/>
                <a:cs typeface="+mn-cs"/>
              </a:rPr>
              <a:t>inform instruction and learning</a:t>
            </a:r>
          </a:p>
          <a:p>
            <a:pPr eaLnBrk="1" hangingPunct="1">
              <a:buFont typeface="Wingdings" charset="0"/>
              <a:buNone/>
              <a:defRPr/>
            </a:pPr>
            <a:endParaRPr lang="en-US" sz="2800">
              <a:latin typeface="Arial" charset="0"/>
              <a:cs typeface="+mn-cs"/>
            </a:endParaRPr>
          </a:p>
          <a:p>
            <a:pPr eaLnBrk="1" hangingPunct="1">
              <a:defRPr/>
            </a:pPr>
            <a:r>
              <a:rPr lang="en-US" sz="2800">
                <a:latin typeface="Arial" charset="0"/>
                <a:cs typeface="+mn-cs"/>
              </a:rPr>
              <a:t>be ongoing and regularly practiced throughout the year</a:t>
            </a:r>
          </a:p>
        </p:txBody>
      </p:sp>
      <p:sp>
        <p:nvSpPr>
          <p:cNvPr id="273411" name="Rectangle 3"/>
          <p:cNvSpPr>
            <a:spLocks noGrp="1" noChangeArrowheads="1"/>
          </p:cNvSpPr>
          <p:nvPr>
            <p:ph type="title"/>
          </p:nvPr>
        </p:nvSpPr>
        <p:spPr>
          <a:xfrm>
            <a:off x="1143000" y="228600"/>
            <a:ext cx="7772400" cy="1143000"/>
          </a:xfrm>
        </p:spPr>
        <p:txBody>
          <a:bodyPr lIns="92075" tIns="46038" rIns="92075" bIns="46038"/>
          <a:lstStyle/>
          <a:p>
            <a:pPr eaLnBrk="1" hangingPunct="1">
              <a:defRPr/>
            </a:pPr>
            <a:r>
              <a:rPr lang="en-US" sz="3200" smtClean="0">
                <a:ea typeface="+mj-ea"/>
                <a:cs typeface="+mj-cs"/>
              </a:rPr>
              <a:t>Formative Assessment Ought to : </a:t>
            </a:r>
            <a:endParaRPr lang="en-US" smtClean="0">
              <a:ea typeface="+mj-ea"/>
              <a:cs typeface="+mj-cs"/>
            </a:endParaRPr>
          </a:p>
        </p:txBody>
      </p:sp>
    </p:spTree>
    <p:extLst>
      <p:ext uri="{BB962C8B-B14F-4D97-AF65-F5344CB8AC3E}">
        <p14:creationId xmlns:p14="http://schemas.microsoft.com/office/powerpoint/2010/main" val="2103771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D6C361D-3BAF-A54B-B315-B97461CA4873}" type="slidenum">
              <a:rPr lang="en-US" sz="1400" smtClean="0">
                <a:latin typeface="Arial" charset="0"/>
              </a:rPr>
              <a:pPr eaLnBrk="1" hangingPunct="1">
                <a:defRPr/>
              </a:pPr>
              <a:t>13</a:t>
            </a:fld>
            <a:endParaRPr lang="en-US" sz="1400" smtClean="0">
              <a:latin typeface="Arial" charset="0"/>
            </a:endParaRPr>
          </a:p>
        </p:txBody>
      </p:sp>
      <p:sp>
        <p:nvSpPr>
          <p:cNvPr id="279554" name="Rectangle 2"/>
          <p:cNvSpPr>
            <a:spLocks noGrp="1" noRot="1" noChangeArrowheads="1"/>
          </p:cNvSpPr>
          <p:nvPr>
            <p:ph type="title"/>
          </p:nvPr>
        </p:nvSpPr>
        <p:spPr>
          <a:xfrm>
            <a:off x="1143000" y="228600"/>
            <a:ext cx="7772400" cy="1143000"/>
          </a:xfrm>
        </p:spPr>
        <p:txBody>
          <a:bodyPr/>
          <a:lstStyle/>
          <a:p>
            <a:pPr eaLnBrk="1" hangingPunct="1">
              <a:defRPr/>
            </a:pPr>
            <a:r>
              <a:rPr lang="en-US" sz="3200" smtClean="0">
                <a:ea typeface="+mj-ea"/>
                <a:cs typeface="+mj-cs"/>
              </a:rPr>
              <a:t>Formative Assessment Should : </a:t>
            </a:r>
            <a:endParaRPr lang="en-US" smtClean="0">
              <a:ea typeface="+mj-ea"/>
              <a:cs typeface="+mj-cs"/>
            </a:endParaRPr>
          </a:p>
        </p:txBody>
      </p:sp>
      <p:sp>
        <p:nvSpPr>
          <p:cNvPr id="279555" name="Rectangle 3"/>
          <p:cNvSpPr>
            <a:spLocks noGrp="1" noRot="1" noChangeArrowheads="1"/>
          </p:cNvSpPr>
          <p:nvPr>
            <p:ph type="body" idx="1"/>
          </p:nvPr>
        </p:nvSpPr>
        <p:spPr>
          <a:xfrm>
            <a:off x="1066800" y="990600"/>
            <a:ext cx="7772400" cy="5410200"/>
          </a:xfrm>
        </p:spPr>
        <p:txBody>
          <a:bodyPr>
            <a:normAutofit lnSpcReduction="10000"/>
          </a:bodyPr>
          <a:lstStyle/>
          <a:p>
            <a:pPr eaLnBrk="1" hangingPunct="1">
              <a:buFont typeface="Wingdings" pitchFamily="2" charset="2"/>
              <a:buNone/>
              <a:defRPr/>
            </a:pPr>
            <a:endParaRPr lang="en-US" sz="2800" b="1" smtClean="0">
              <a:ea typeface="+mn-ea"/>
              <a:cs typeface="+mn-cs"/>
            </a:endParaRPr>
          </a:p>
          <a:p>
            <a:pPr eaLnBrk="1" hangingPunct="1">
              <a:buFont typeface="Wingdings" pitchFamily="2" charset="2"/>
              <a:buChar char="§"/>
              <a:defRPr/>
            </a:pPr>
            <a:r>
              <a:rPr lang="en-US" sz="2800" b="1" smtClean="0">
                <a:ea typeface="+mn-ea"/>
                <a:cs typeface="+mn-cs"/>
              </a:rPr>
              <a:t>Inform the student and the teacher/parent</a:t>
            </a:r>
          </a:p>
          <a:p>
            <a:pPr lvl="1" eaLnBrk="1" hangingPunct="1">
              <a:buFont typeface="Wingdings" pitchFamily="2" charset="2"/>
              <a:buChar char="§"/>
              <a:defRPr/>
            </a:pPr>
            <a:r>
              <a:rPr lang="en-US" sz="2400" smtClean="0"/>
              <a:t>Timely Feedback . . . . Immediately is best!</a:t>
            </a:r>
          </a:p>
          <a:p>
            <a:pPr lvl="1" eaLnBrk="1" hangingPunct="1">
              <a:buFont typeface="Wingdings" pitchFamily="2" charset="2"/>
              <a:buChar char="§"/>
              <a:defRPr/>
            </a:pPr>
            <a:r>
              <a:rPr lang="en-US" sz="2400" smtClean="0"/>
              <a:t>Pinpoint misunderstandings or weaknesses accurately</a:t>
            </a:r>
          </a:p>
          <a:p>
            <a:pPr lvl="1" eaLnBrk="1" hangingPunct="1">
              <a:buFont typeface="Wingdings" pitchFamily="2" charset="2"/>
              <a:buChar char="§"/>
              <a:defRPr/>
            </a:pPr>
            <a:endParaRPr lang="en-US" sz="2400" smtClean="0"/>
          </a:p>
          <a:p>
            <a:pPr eaLnBrk="1" hangingPunct="1">
              <a:buFont typeface="Wingdings" pitchFamily="2" charset="2"/>
              <a:buChar char="§"/>
              <a:defRPr/>
            </a:pPr>
            <a:r>
              <a:rPr lang="en-US" sz="2800" b="1" smtClean="0">
                <a:ea typeface="+mn-ea"/>
                <a:cs typeface="+mn-cs"/>
              </a:rPr>
              <a:t>Be low stakes</a:t>
            </a:r>
          </a:p>
          <a:p>
            <a:pPr lvl="1" eaLnBrk="1" hangingPunct="1">
              <a:buFont typeface="Wingdings" pitchFamily="2" charset="2"/>
              <a:buChar char="§"/>
              <a:defRPr/>
            </a:pPr>
            <a:r>
              <a:rPr lang="en-US" sz="2400" smtClean="0"/>
              <a:t>No grading</a:t>
            </a:r>
          </a:p>
          <a:p>
            <a:pPr lvl="1" eaLnBrk="1" hangingPunct="1">
              <a:buFont typeface="Wingdings" pitchFamily="2" charset="2"/>
              <a:buChar char="§"/>
              <a:defRPr/>
            </a:pPr>
            <a:r>
              <a:rPr lang="en-US" sz="2400" smtClean="0"/>
              <a:t>Completed when student and/or teacher is ready</a:t>
            </a:r>
          </a:p>
          <a:p>
            <a:pPr lvl="1" eaLnBrk="1" hangingPunct="1">
              <a:buFont typeface="Wingdings" pitchFamily="2" charset="2"/>
              <a:buChar char="§"/>
              <a:defRPr/>
            </a:pPr>
            <a:endParaRPr lang="en-US" sz="2400" smtClean="0"/>
          </a:p>
          <a:p>
            <a:pPr eaLnBrk="1" hangingPunct="1">
              <a:buFont typeface="Wingdings" pitchFamily="2" charset="2"/>
              <a:buChar char="§"/>
              <a:defRPr/>
            </a:pPr>
            <a:r>
              <a:rPr lang="en-US" sz="2800" b="1" smtClean="0">
                <a:ea typeface="+mn-ea"/>
                <a:cs typeface="+mn-cs"/>
              </a:rPr>
              <a:t>Be flexible and easy to administer</a:t>
            </a:r>
            <a:endParaRPr lang="en-US" smtClean="0">
              <a:ea typeface="+mn-ea"/>
              <a:cs typeface="+mn-cs"/>
            </a:endParaRPr>
          </a:p>
        </p:txBody>
      </p:sp>
    </p:spTree>
    <p:extLst>
      <p:ext uri="{BB962C8B-B14F-4D97-AF65-F5344CB8AC3E}">
        <p14:creationId xmlns:p14="http://schemas.microsoft.com/office/powerpoint/2010/main" val="2706871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34940845"/>
              </p:ext>
            </p:extLst>
          </p:nvPr>
        </p:nvGraphicFramePr>
        <p:xfrm>
          <a:off x="1043490" y="2536181"/>
          <a:ext cx="6380112" cy="2590140"/>
        </p:xfrm>
        <a:graphic>
          <a:graphicData uri="http://schemas.openxmlformats.org/drawingml/2006/table">
            <a:tbl>
              <a:tblPr firstRow="1" bandRow="1">
                <a:tableStyleId>{5C22544A-7EE6-4342-B048-85BDC9FD1C3A}</a:tableStyleId>
              </a:tblPr>
              <a:tblGrid>
                <a:gridCol w="2126704"/>
                <a:gridCol w="2126704"/>
                <a:gridCol w="2126704"/>
              </a:tblGrid>
              <a:tr h="1651807">
                <a:tc>
                  <a:txBody>
                    <a:bodyPr/>
                    <a:lstStyle/>
                    <a:p>
                      <a:pPr algn="ctr"/>
                      <a:r>
                        <a:rPr lang="en-US" sz="2400" u="sng" smtClean="0"/>
                        <a:t>What types of assessments are you familiar with?</a:t>
                      </a:r>
                      <a:endParaRPr lang="en-US" sz="2400" u="sng" dirty="0"/>
                    </a:p>
                  </a:txBody>
                  <a:tcPr/>
                </a:tc>
                <a:tc>
                  <a:txBody>
                    <a:bodyPr/>
                    <a:lstStyle/>
                    <a:p>
                      <a:pPr algn="ctr"/>
                      <a:r>
                        <a:rPr lang="en-US" sz="2400" u="sng" dirty="0" smtClean="0"/>
                        <a:t>What is the purpose of each one?</a:t>
                      </a:r>
                      <a:endParaRPr lang="en-US" sz="2400" u="sng" dirty="0"/>
                    </a:p>
                  </a:txBody>
                  <a:tcPr/>
                </a:tc>
                <a:tc>
                  <a:txBody>
                    <a:bodyPr/>
                    <a:lstStyle/>
                    <a:p>
                      <a:pPr algn="ctr"/>
                      <a:r>
                        <a:rPr lang="en-US" sz="2400" u="sng" dirty="0" smtClean="0"/>
                        <a:t>Formative or Summative</a:t>
                      </a:r>
                      <a:r>
                        <a:rPr lang="en-US" sz="2400" u="sng" baseline="0" dirty="0" smtClean="0"/>
                        <a:t> Assessment?</a:t>
                      </a:r>
                    </a:p>
                    <a:p>
                      <a:pPr algn="ctr"/>
                      <a:endParaRPr lang="en-US" u="sng" dirty="0"/>
                    </a:p>
                  </a:txBody>
                  <a:tcPr/>
                </a:tc>
              </a:tr>
              <a:tr h="669900">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882970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4C98308-E4C3-084D-B5D2-093E6A44895E}" type="slidenum">
              <a:rPr lang="en-US" sz="1400" smtClean="0">
                <a:latin typeface="Arial" charset="0"/>
              </a:rPr>
              <a:pPr eaLnBrk="1" hangingPunct="1">
                <a:defRPr/>
              </a:pPr>
              <a:t>15</a:t>
            </a:fld>
            <a:endParaRPr lang="en-US" sz="1400" smtClean="0">
              <a:latin typeface="Arial" charset="0"/>
            </a:endParaRPr>
          </a:p>
        </p:txBody>
      </p:sp>
      <p:sp>
        <p:nvSpPr>
          <p:cNvPr id="321538" name="Rectangle 2"/>
          <p:cNvSpPr>
            <a:spLocks noGrp="1" noRot="1" noChangeArrowheads="1"/>
          </p:cNvSpPr>
          <p:nvPr>
            <p:ph type="title"/>
          </p:nvPr>
        </p:nvSpPr>
        <p:spPr>
          <a:xfrm>
            <a:off x="762000" y="1371600"/>
            <a:ext cx="7699375" cy="5029200"/>
          </a:xfrm>
        </p:spPr>
        <p:txBody>
          <a:bodyPr>
            <a:normAutofit/>
          </a:bodyPr>
          <a:lstStyle/>
          <a:p>
            <a:pPr eaLnBrk="1" hangingPunct="1">
              <a:lnSpc>
                <a:spcPct val="120000"/>
              </a:lnSpc>
              <a:defRPr/>
            </a:pPr>
            <a:r>
              <a:rPr lang="en-US" sz="2400" dirty="0">
                <a:ln>
                  <a:solidFill>
                    <a:srgbClr val="000000"/>
                  </a:solidFill>
                </a:ln>
                <a:solidFill>
                  <a:schemeClr val="tx1"/>
                </a:solidFill>
                <a:latin typeface="Arial" charset="0"/>
                <a:cs typeface="+mj-cs"/>
              </a:rPr>
              <a:t>The test of a successful education is not the amount of knowledge that a </a:t>
            </a:r>
            <a:r>
              <a:rPr lang="en-US" sz="2400" dirty="0" smtClean="0">
                <a:ln>
                  <a:solidFill>
                    <a:srgbClr val="000000"/>
                  </a:solidFill>
                </a:ln>
                <a:solidFill>
                  <a:schemeClr val="tx1"/>
                </a:solidFill>
                <a:latin typeface="Arial" charset="0"/>
                <a:cs typeface="+mj-cs"/>
              </a:rPr>
              <a:t>student</a:t>
            </a:r>
            <a:r>
              <a:rPr lang="en-US" sz="2400" dirty="0" smtClean="0">
                <a:ln>
                  <a:solidFill>
                    <a:srgbClr val="000000"/>
                  </a:solidFill>
                </a:ln>
                <a:solidFill>
                  <a:schemeClr val="tx1"/>
                </a:solidFill>
                <a:latin typeface="Arial" charset="0"/>
              </a:rPr>
              <a:t> </a:t>
            </a:r>
            <a:r>
              <a:rPr lang="en-US" sz="2400" dirty="0" smtClean="0">
                <a:ln>
                  <a:solidFill>
                    <a:srgbClr val="000000"/>
                  </a:solidFill>
                </a:ln>
                <a:solidFill>
                  <a:schemeClr val="tx1"/>
                </a:solidFill>
                <a:latin typeface="Arial" charset="0"/>
                <a:cs typeface="+mj-cs"/>
              </a:rPr>
              <a:t>takes </a:t>
            </a:r>
            <a:r>
              <a:rPr lang="en-US" sz="2400" dirty="0">
                <a:ln>
                  <a:solidFill>
                    <a:srgbClr val="000000"/>
                  </a:solidFill>
                </a:ln>
                <a:solidFill>
                  <a:schemeClr val="tx1"/>
                </a:solidFill>
                <a:latin typeface="Arial" charset="0"/>
                <a:cs typeface="+mj-cs"/>
              </a:rPr>
              <a:t>away from a school, but the </a:t>
            </a:r>
            <a:r>
              <a:rPr lang="en-US" sz="2400" dirty="0" smtClean="0">
                <a:ln>
                  <a:solidFill>
                    <a:srgbClr val="000000"/>
                  </a:solidFill>
                </a:ln>
                <a:solidFill>
                  <a:schemeClr val="tx1"/>
                </a:solidFill>
                <a:latin typeface="Arial" charset="0"/>
                <a:cs typeface="+mj-cs"/>
              </a:rPr>
              <a:t>appetite to </a:t>
            </a:r>
            <a:r>
              <a:rPr lang="en-US" sz="2400" dirty="0">
                <a:ln>
                  <a:solidFill>
                    <a:srgbClr val="000000"/>
                  </a:solidFill>
                </a:ln>
                <a:solidFill>
                  <a:schemeClr val="tx1"/>
                </a:solidFill>
                <a:latin typeface="Arial" charset="0"/>
                <a:cs typeface="+mj-cs"/>
              </a:rPr>
              <a:t>know and the capacity to learn. </a:t>
            </a:r>
            <a:br>
              <a:rPr lang="en-US" sz="2400" dirty="0">
                <a:ln>
                  <a:solidFill>
                    <a:srgbClr val="000000"/>
                  </a:solidFill>
                </a:ln>
                <a:solidFill>
                  <a:schemeClr val="tx1"/>
                </a:solidFill>
                <a:latin typeface="Arial" charset="0"/>
                <a:cs typeface="+mj-cs"/>
              </a:rPr>
            </a:br>
            <a:r>
              <a:rPr lang="en-US" sz="2400" dirty="0">
                <a:ln>
                  <a:solidFill>
                    <a:srgbClr val="000000"/>
                  </a:solidFill>
                </a:ln>
                <a:solidFill>
                  <a:schemeClr val="tx1"/>
                </a:solidFill>
                <a:latin typeface="Arial" charset="0"/>
                <a:cs typeface="+mj-cs"/>
              </a:rPr>
              <a:t/>
            </a:r>
            <a:br>
              <a:rPr lang="en-US" sz="2400" dirty="0">
                <a:ln>
                  <a:solidFill>
                    <a:srgbClr val="000000"/>
                  </a:solidFill>
                </a:ln>
                <a:solidFill>
                  <a:schemeClr val="tx1"/>
                </a:solidFill>
                <a:latin typeface="Arial" charset="0"/>
                <a:cs typeface="+mj-cs"/>
              </a:rPr>
            </a:br>
            <a:r>
              <a:rPr lang="en-US" sz="2400" dirty="0" smtClean="0">
                <a:ln>
                  <a:solidFill>
                    <a:srgbClr val="000000"/>
                  </a:solidFill>
                </a:ln>
                <a:solidFill>
                  <a:schemeClr val="tx1"/>
                </a:solidFill>
                <a:latin typeface="Arial" charset="0"/>
                <a:cs typeface="+mj-cs"/>
              </a:rPr>
              <a:t> If </a:t>
            </a:r>
            <a:r>
              <a:rPr lang="en-US" sz="2400" dirty="0">
                <a:ln>
                  <a:solidFill>
                    <a:srgbClr val="000000"/>
                  </a:solidFill>
                </a:ln>
                <a:solidFill>
                  <a:schemeClr val="tx1"/>
                </a:solidFill>
                <a:latin typeface="Arial" charset="0"/>
                <a:cs typeface="+mj-cs"/>
              </a:rPr>
              <a:t>a school sends out students with a desire for knowledge and some idea of how to acquire and use it, it will have done its work. Too many students leave school with the appetite killed and the mind loaded with undigested lumps of information. </a:t>
            </a:r>
            <a:br>
              <a:rPr lang="en-US" sz="2400" dirty="0">
                <a:ln>
                  <a:solidFill>
                    <a:srgbClr val="000000"/>
                  </a:solidFill>
                </a:ln>
                <a:solidFill>
                  <a:schemeClr val="tx1"/>
                </a:solidFill>
                <a:latin typeface="Arial" charset="0"/>
                <a:cs typeface="+mj-cs"/>
              </a:rPr>
            </a:br>
            <a:r>
              <a:rPr lang="en-US" sz="2400" dirty="0">
                <a:ln>
                  <a:solidFill>
                    <a:srgbClr val="000000"/>
                  </a:solidFill>
                </a:ln>
                <a:solidFill>
                  <a:schemeClr val="tx1"/>
                </a:solidFill>
                <a:latin typeface="Arial" charset="0"/>
                <a:cs typeface="+mj-cs"/>
              </a:rPr>
              <a:t>(Abbott, 1999)</a:t>
            </a:r>
            <a:br>
              <a:rPr lang="en-US" sz="2400" dirty="0">
                <a:ln>
                  <a:solidFill>
                    <a:srgbClr val="000000"/>
                  </a:solidFill>
                </a:ln>
                <a:solidFill>
                  <a:schemeClr val="tx1"/>
                </a:solidFill>
                <a:latin typeface="Arial" charset="0"/>
                <a:cs typeface="+mj-cs"/>
              </a:rPr>
            </a:br>
            <a:endParaRPr lang="en-AU" sz="2400" dirty="0">
              <a:ln>
                <a:solidFill>
                  <a:srgbClr val="000000"/>
                </a:solidFill>
              </a:ln>
              <a:solidFill>
                <a:schemeClr val="tx1"/>
              </a:solidFill>
              <a:latin typeface="Arial" charset="0"/>
              <a:cs typeface="+mj-cs"/>
            </a:endParaRPr>
          </a:p>
        </p:txBody>
      </p:sp>
      <p:sp>
        <p:nvSpPr>
          <p:cNvPr id="37891" name="Text Box 3"/>
          <p:cNvSpPr txBox="1">
            <a:spLocks noChangeArrowheads="1"/>
          </p:cNvSpPr>
          <p:nvPr/>
        </p:nvSpPr>
        <p:spPr bwMode="auto">
          <a:xfrm>
            <a:off x="671832" y="589616"/>
            <a:ext cx="847216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NZ" sz="32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Arial" charset="0"/>
              </a:rPr>
              <a:t>What do we want for our students</a:t>
            </a:r>
            <a:r>
              <a:rPr lang="en-NZ" sz="3200" b="1" dirty="0">
                <a:solidFill>
                  <a:srgbClr val="000000"/>
                </a:solidFill>
                <a:latin typeface="Arial" charset="0"/>
              </a:rPr>
              <a:t>?</a:t>
            </a:r>
            <a:endParaRPr lang="en-US" sz="3200" b="1" dirty="0">
              <a:solidFill>
                <a:srgbClr val="000000"/>
              </a:solidFill>
              <a:latin typeface="Arial" charset="0"/>
            </a:endParaRPr>
          </a:p>
        </p:txBody>
      </p:sp>
    </p:spTree>
    <p:extLst>
      <p:ext uri="{BB962C8B-B14F-4D97-AF65-F5344CB8AC3E}">
        <p14:creationId xmlns:p14="http://schemas.microsoft.com/office/powerpoint/2010/main" val="186858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71643774-574B-C544-8572-A19A885BBBE9}" type="slidenum">
              <a:rPr lang="en-US" sz="1400" smtClean="0">
                <a:latin typeface="Arial" charset="0"/>
              </a:rPr>
              <a:pPr eaLnBrk="1" hangingPunct="1">
                <a:defRPr/>
              </a:pPr>
              <a:t>16</a:t>
            </a:fld>
            <a:endParaRPr lang="en-US" sz="1400" smtClean="0">
              <a:latin typeface="Arial" charset="0"/>
            </a:endParaRPr>
          </a:p>
        </p:txBody>
      </p:sp>
      <p:sp>
        <p:nvSpPr>
          <p:cNvPr id="296962" name="Rectangle 2"/>
          <p:cNvSpPr>
            <a:spLocks noGrp="1" noRot="1" noChangeArrowheads="1"/>
          </p:cNvSpPr>
          <p:nvPr>
            <p:ph type="title"/>
          </p:nvPr>
        </p:nvSpPr>
        <p:spPr>
          <a:xfrm>
            <a:off x="762000" y="381000"/>
            <a:ext cx="7545388" cy="1141413"/>
          </a:xfrm>
        </p:spPr>
        <p:txBody>
          <a:bodyPr>
            <a:normAutofit fontScale="90000"/>
          </a:bodyPr>
          <a:lstStyle/>
          <a:p>
            <a:pPr eaLnBrk="1" hangingPunct="1">
              <a:defRPr/>
            </a:pPr>
            <a:r>
              <a:rPr lang="en-AU" sz="3200" b="0">
                <a:latin typeface="Arial Black" charset="0"/>
                <a:cs typeface="+mj-cs"/>
              </a:rPr>
              <a:t>Five Deceptively Simple Factors:</a:t>
            </a:r>
            <a:r>
              <a:rPr lang="en-AU" b="0">
                <a:latin typeface="Arial Black" charset="0"/>
                <a:cs typeface="+mj-cs"/>
              </a:rPr>
              <a:t/>
            </a:r>
            <a:br>
              <a:rPr lang="en-AU" b="0">
                <a:latin typeface="Arial Black" charset="0"/>
                <a:cs typeface="+mj-cs"/>
              </a:rPr>
            </a:br>
            <a:endParaRPr lang="en-AU" b="0">
              <a:latin typeface="Arial Black" charset="0"/>
              <a:cs typeface="+mj-cs"/>
            </a:endParaRPr>
          </a:p>
        </p:txBody>
      </p:sp>
      <p:sp>
        <p:nvSpPr>
          <p:cNvPr id="296963" name="Rectangle 3"/>
          <p:cNvSpPr>
            <a:spLocks noGrp="1" noRot="1" noChangeArrowheads="1"/>
          </p:cNvSpPr>
          <p:nvPr>
            <p:ph type="body" sz="half" idx="4294967295"/>
          </p:nvPr>
        </p:nvSpPr>
        <p:spPr>
          <a:xfrm>
            <a:off x="468313" y="1557338"/>
            <a:ext cx="7912100" cy="4751387"/>
          </a:xfrm>
          <a:prstGeom prst="rect">
            <a:avLst/>
          </a:prstGeom>
        </p:spPr>
        <p:txBody>
          <a:bodyPr/>
          <a:lstStyle/>
          <a:p>
            <a:pPr marL="457200" indent="-457200" algn="ctr" eaLnBrk="1" hangingPunct="1">
              <a:lnSpc>
                <a:spcPct val="90000"/>
              </a:lnSpc>
              <a:buFont typeface="Wingdings" charset="0"/>
              <a:buNone/>
              <a:defRPr/>
            </a:pPr>
            <a:r>
              <a:rPr lang="en-AU" sz="2400" b="1" dirty="0">
                <a:latin typeface="Arial" charset="0"/>
                <a:cs typeface="+mn-cs"/>
              </a:rPr>
              <a:t>Research indicates that improving learning through assessment depends on five deceptively simple factors:</a:t>
            </a:r>
          </a:p>
          <a:p>
            <a:pPr marL="457200" indent="-457200" eaLnBrk="1" hangingPunct="1">
              <a:lnSpc>
                <a:spcPct val="90000"/>
              </a:lnSpc>
              <a:buFont typeface="Wingdings" charset="0"/>
              <a:buAutoNum type="arabicPeriod"/>
              <a:defRPr/>
            </a:pPr>
            <a:r>
              <a:rPr lang="en-AU" sz="2400" dirty="0">
                <a:latin typeface="Arial" charset="0"/>
                <a:cs typeface="+mn-cs"/>
              </a:rPr>
              <a:t>The provision of effective feedback to students.</a:t>
            </a:r>
          </a:p>
          <a:p>
            <a:pPr marL="457200" indent="-457200" eaLnBrk="1" hangingPunct="1">
              <a:lnSpc>
                <a:spcPct val="90000"/>
              </a:lnSpc>
              <a:buFont typeface="Wingdings" charset="0"/>
              <a:buAutoNum type="arabicPeriod"/>
              <a:defRPr/>
            </a:pPr>
            <a:r>
              <a:rPr lang="en-AU" sz="2400" dirty="0">
                <a:latin typeface="Arial" charset="0"/>
                <a:cs typeface="+mn-cs"/>
              </a:rPr>
              <a:t>The active involvement of students in their own learning.</a:t>
            </a:r>
          </a:p>
          <a:p>
            <a:pPr marL="457200" indent="-457200" eaLnBrk="1" hangingPunct="1">
              <a:lnSpc>
                <a:spcPct val="90000"/>
              </a:lnSpc>
              <a:buFont typeface="Wingdings" charset="0"/>
              <a:buAutoNum type="arabicPeriod"/>
              <a:defRPr/>
            </a:pPr>
            <a:r>
              <a:rPr lang="en-AU" sz="2400" dirty="0">
                <a:latin typeface="Arial" charset="0"/>
                <a:cs typeface="+mn-cs"/>
              </a:rPr>
              <a:t>Adjusting teaching to take into account results of assessment.</a:t>
            </a:r>
          </a:p>
          <a:p>
            <a:pPr marL="457200" indent="-457200" eaLnBrk="1" hangingPunct="1">
              <a:lnSpc>
                <a:spcPct val="90000"/>
              </a:lnSpc>
              <a:buFont typeface="Wingdings" charset="0"/>
              <a:buAutoNum type="arabicPeriod"/>
              <a:defRPr/>
            </a:pPr>
            <a:r>
              <a:rPr lang="en-AU" sz="2400" dirty="0">
                <a:latin typeface="Arial" charset="0"/>
                <a:cs typeface="+mn-cs"/>
              </a:rPr>
              <a:t>A recognition of the profound influence assessment has on the motivation and self esteem of students.</a:t>
            </a:r>
          </a:p>
          <a:p>
            <a:pPr marL="457200" indent="-457200" eaLnBrk="1" hangingPunct="1">
              <a:lnSpc>
                <a:spcPct val="90000"/>
              </a:lnSpc>
              <a:buFont typeface="Wingdings" charset="0"/>
              <a:buAutoNum type="arabicPeriod"/>
              <a:defRPr/>
            </a:pPr>
            <a:r>
              <a:rPr lang="en-AU" sz="2400" dirty="0">
                <a:latin typeface="Arial" charset="0"/>
                <a:cs typeface="+mn-cs"/>
              </a:rPr>
              <a:t>The need for students to be able to self assess themselves and understand how to improve.</a:t>
            </a:r>
          </a:p>
        </p:txBody>
      </p:sp>
    </p:spTree>
    <p:extLst>
      <p:ext uri="{BB962C8B-B14F-4D97-AF65-F5344CB8AC3E}">
        <p14:creationId xmlns:p14="http://schemas.microsoft.com/office/powerpoint/2010/main" val="1664999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FD2542E6-0442-8F43-94C3-A5EE77D06442}" type="slidenum">
              <a:rPr lang="en-US" sz="1400" smtClean="0">
                <a:latin typeface="Arial" charset="0"/>
              </a:rPr>
              <a:pPr eaLnBrk="1" hangingPunct="1">
                <a:defRPr/>
              </a:pPr>
              <a:t>17</a:t>
            </a:fld>
            <a:endParaRPr lang="en-US" sz="1400" smtClean="0">
              <a:latin typeface="Arial" charset="0"/>
            </a:endParaRPr>
          </a:p>
        </p:txBody>
      </p:sp>
      <p:sp>
        <p:nvSpPr>
          <p:cNvPr id="302082" name="Rectangle 2"/>
          <p:cNvSpPr>
            <a:spLocks noGrp="1" noRot="1" noChangeArrowheads="1"/>
          </p:cNvSpPr>
          <p:nvPr>
            <p:ph type="title"/>
          </p:nvPr>
        </p:nvSpPr>
        <p:spPr>
          <a:xfrm>
            <a:off x="456508" y="1190895"/>
            <a:ext cx="8385175" cy="955675"/>
          </a:xfrm>
        </p:spPr>
        <p:txBody>
          <a:bodyPr>
            <a:normAutofit fontScale="90000"/>
          </a:bodyPr>
          <a:lstStyle/>
          <a:p>
            <a:pPr eaLnBrk="1" hangingPunct="1">
              <a:defRPr/>
            </a:pPr>
            <a:r>
              <a:rPr lang="en-AU" b="0" dirty="0">
                <a:latin typeface="Arial Black" charset="0"/>
                <a:cs typeface="+mj-cs"/>
              </a:rPr>
              <a:t/>
            </a:r>
            <a:br>
              <a:rPr lang="en-AU" b="0" dirty="0">
                <a:latin typeface="Arial Black" charset="0"/>
                <a:cs typeface="+mj-cs"/>
              </a:rPr>
            </a:br>
            <a:r>
              <a:rPr lang="en-AU" b="0" dirty="0">
                <a:latin typeface="Arial Black" charset="0"/>
                <a:cs typeface="+mj-cs"/>
              </a:rPr>
              <a:t>Several Inhibiting Factors:</a:t>
            </a:r>
            <a:r>
              <a:rPr lang="en-AU" dirty="0">
                <a:latin typeface="Arial Black" charset="0"/>
                <a:cs typeface="+mj-cs"/>
              </a:rPr>
              <a:t/>
            </a:r>
            <a:br>
              <a:rPr lang="en-AU" dirty="0">
                <a:latin typeface="Arial Black" charset="0"/>
                <a:cs typeface="+mj-cs"/>
              </a:rPr>
            </a:br>
            <a:endParaRPr lang="en-AU" dirty="0">
              <a:latin typeface="Arial Black" charset="0"/>
              <a:cs typeface="+mj-cs"/>
            </a:endParaRPr>
          </a:p>
        </p:txBody>
      </p:sp>
      <p:sp>
        <p:nvSpPr>
          <p:cNvPr id="302083" name="Rectangle 3"/>
          <p:cNvSpPr>
            <a:spLocks noGrp="1" noRot="1" noChangeArrowheads="1"/>
          </p:cNvSpPr>
          <p:nvPr>
            <p:ph type="body" sz="half" idx="4294967295"/>
          </p:nvPr>
        </p:nvSpPr>
        <p:spPr>
          <a:xfrm>
            <a:off x="468313" y="1819219"/>
            <a:ext cx="7912100" cy="4751387"/>
          </a:xfrm>
          <a:prstGeom prst="rect">
            <a:avLst/>
          </a:prstGeom>
        </p:spPr>
        <p:txBody>
          <a:bodyPr/>
          <a:lstStyle/>
          <a:p>
            <a:pPr marL="441325" indent="-441325" eaLnBrk="1" hangingPunct="1">
              <a:defRPr/>
            </a:pPr>
            <a:r>
              <a:rPr lang="en-AU" sz="2400" dirty="0">
                <a:latin typeface="Arial" charset="0"/>
                <a:cs typeface="+mn-cs"/>
              </a:rPr>
              <a:t>A tendency for teachers to assess quantity of work and presentation rather than quality of learning.</a:t>
            </a:r>
          </a:p>
          <a:p>
            <a:pPr marL="441325" indent="-441325" eaLnBrk="1" hangingPunct="1">
              <a:defRPr/>
            </a:pPr>
            <a:r>
              <a:rPr lang="en-AU" sz="2400" dirty="0">
                <a:latin typeface="Arial" charset="0"/>
                <a:cs typeface="+mn-cs"/>
              </a:rPr>
              <a:t>Greater attention to marking and grading, much of it tending to lower the self esteem of students rather than provide advice for improvement.</a:t>
            </a:r>
          </a:p>
          <a:p>
            <a:pPr marL="441325" indent="-441325" eaLnBrk="1" hangingPunct="1">
              <a:defRPr/>
            </a:pPr>
            <a:r>
              <a:rPr lang="en-AU" sz="2400" dirty="0">
                <a:latin typeface="Arial" charset="0"/>
                <a:cs typeface="+mn-cs"/>
              </a:rPr>
              <a:t>Teachers feedback to students often serves social and managerial purposes rather than to help them learn more effectively.</a:t>
            </a:r>
          </a:p>
          <a:p>
            <a:pPr marL="441325" indent="-441325" eaLnBrk="1" hangingPunct="1">
              <a:defRPr/>
            </a:pPr>
            <a:r>
              <a:rPr lang="en-AU" sz="2400" dirty="0">
                <a:latin typeface="Arial" charset="0"/>
                <a:cs typeface="+mn-cs"/>
              </a:rPr>
              <a:t>Teachers not knowing enough about their students’ learning needs.</a:t>
            </a:r>
          </a:p>
        </p:txBody>
      </p:sp>
    </p:spTree>
    <p:extLst>
      <p:ext uri="{BB962C8B-B14F-4D97-AF65-F5344CB8AC3E}">
        <p14:creationId xmlns:p14="http://schemas.microsoft.com/office/powerpoint/2010/main" val="296753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Types of Classroom- Based Assessments</a:t>
            </a:r>
            <a:endParaRPr lang="en-US" dirty="0"/>
          </a:p>
        </p:txBody>
      </p:sp>
      <p:sp>
        <p:nvSpPr>
          <p:cNvPr id="6" name="Content Placeholder 5"/>
          <p:cNvSpPr>
            <a:spLocks noGrp="1"/>
          </p:cNvSpPr>
          <p:nvPr>
            <p:ph idx="1"/>
          </p:nvPr>
        </p:nvSpPr>
        <p:spPr/>
        <p:txBody>
          <a:bodyPr/>
          <a:lstStyle/>
          <a:p>
            <a:r>
              <a:rPr lang="en-US" sz="3200" dirty="0" smtClean="0"/>
              <a:t>Tests to determine students’ reading levels</a:t>
            </a:r>
          </a:p>
          <a:p>
            <a:r>
              <a:rPr lang="en-US" sz="3200" dirty="0" smtClean="0"/>
              <a:t>Informal assessments: Monitoring</a:t>
            </a:r>
          </a:p>
          <a:p>
            <a:r>
              <a:rPr lang="en-US" sz="3200" dirty="0" smtClean="0"/>
              <a:t>Diagnostic tests</a:t>
            </a:r>
          </a:p>
          <a:p>
            <a:r>
              <a:rPr lang="en-US" sz="3200" dirty="0" smtClean="0"/>
              <a:t>Portfolios</a:t>
            </a:r>
          </a:p>
          <a:p>
            <a:endParaRPr lang="en-US" dirty="0"/>
          </a:p>
        </p:txBody>
      </p:sp>
    </p:spTree>
    <p:extLst>
      <p:ext uri="{BB962C8B-B14F-4D97-AF65-F5344CB8AC3E}">
        <p14:creationId xmlns:p14="http://schemas.microsoft.com/office/powerpoint/2010/main" val="4146920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Determining Reading Levels</a:t>
            </a:r>
            <a:endParaRPr lang="en-US" dirty="0"/>
          </a:p>
        </p:txBody>
      </p:sp>
      <p:sp>
        <p:nvSpPr>
          <p:cNvPr id="3" name="Content Placeholder 2"/>
          <p:cNvSpPr>
            <a:spLocks noGrp="1"/>
          </p:cNvSpPr>
          <p:nvPr>
            <p:ph idx="1"/>
          </p:nvPr>
        </p:nvSpPr>
        <p:spPr/>
        <p:txBody>
          <a:bodyPr/>
          <a:lstStyle/>
          <a:p>
            <a:r>
              <a:rPr lang="en-US" dirty="0" smtClean="0"/>
              <a:t>Independent</a:t>
            </a:r>
          </a:p>
          <a:p>
            <a:r>
              <a:rPr lang="en-US" dirty="0" smtClean="0"/>
              <a:t>Instructional -**where teaching can take place</a:t>
            </a:r>
          </a:p>
          <a:p>
            <a:r>
              <a:rPr lang="en-US" dirty="0" err="1" smtClean="0"/>
              <a:t>Frustrational</a:t>
            </a:r>
            <a:endParaRPr lang="en-US" dirty="0" smtClean="0"/>
          </a:p>
        </p:txBody>
      </p:sp>
    </p:spTree>
    <p:extLst>
      <p:ext uri="{BB962C8B-B14F-4D97-AF65-F5344CB8AC3E}">
        <p14:creationId xmlns:p14="http://schemas.microsoft.com/office/powerpoint/2010/main" val="612183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Principles have we explored so far?</a:t>
            </a:r>
            <a:endParaRPr lang="en-US" dirty="0"/>
          </a:p>
        </p:txBody>
      </p:sp>
      <p:sp>
        <p:nvSpPr>
          <p:cNvPr id="3" name="Content Placeholder 2"/>
          <p:cNvSpPr>
            <a:spLocks noGrp="1"/>
          </p:cNvSpPr>
          <p:nvPr>
            <p:ph idx="1"/>
          </p:nvPr>
        </p:nvSpPr>
        <p:spPr/>
        <p:txBody>
          <a:bodyPr/>
          <a:lstStyle/>
          <a:p>
            <a:pPr marL="68580" indent="0">
              <a:buNone/>
            </a:pPr>
            <a:r>
              <a:rPr lang="en-US" dirty="0" smtClean="0"/>
              <a:t>Effective Teachers:</a:t>
            </a:r>
          </a:p>
          <a:p>
            <a:r>
              <a:rPr lang="en-US" dirty="0" smtClean="0"/>
              <a:t>Appreciate and Understand Adolescents</a:t>
            </a:r>
          </a:p>
          <a:p>
            <a:r>
              <a:rPr lang="en-US" dirty="0" smtClean="0"/>
              <a:t>Understand how Students Learn</a:t>
            </a:r>
          </a:p>
          <a:p>
            <a:r>
              <a:rPr lang="en-US" dirty="0" smtClean="0"/>
              <a:t>Create a Nurturing Classroom</a:t>
            </a:r>
          </a:p>
          <a:p>
            <a:r>
              <a:rPr lang="en-US" dirty="0" smtClean="0"/>
              <a:t>Adopt a Balanced Literacy Approach</a:t>
            </a:r>
          </a:p>
          <a:p>
            <a:r>
              <a:rPr lang="en-US" dirty="0" smtClean="0"/>
              <a:t>Scaffold Reading and Writing</a:t>
            </a:r>
          </a:p>
          <a:p>
            <a:pPr marL="68580" indent="0">
              <a:buNone/>
            </a:pPr>
            <a:endParaRPr lang="en-US" dirty="0"/>
          </a:p>
        </p:txBody>
      </p:sp>
    </p:spTree>
    <p:extLst>
      <p:ext uri="{BB962C8B-B14F-4D97-AF65-F5344CB8AC3E}">
        <p14:creationId xmlns:p14="http://schemas.microsoft.com/office/powerpoint/2010/main" val="2951705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These	</a:t>
            </a:r>
            <a:endParaRPr lang="en-US" dirty="0"/>
          </a:p>
        </p:txBody>
      </p:sp>
      <p:sp>
        <p:nvSpPr>
          <p:cNvPr id="3" name="Content Placeholder 2"/>
          <p:cNvSpPr>
            <a:spLocks noGrp="1"/>
          </p:cNvSpPr>
          <p:nvPr>
            <p:ph idx="1"/>
          </p:nvPr>
        </p:nvSpPr>
        <p:spPr/>
        <p:txBody>
          <a:bodyPr/>
          <a:lstStyle/>
          <a:p>
            <a:pPr marL="68580" indent="0">
              <a:buNone/>
            </a:pPr>
            <a:r>
              <a:rPr lang="en-US" dirty="0" smtClean="0"/>
              <a:t>Individual Assessments</a:t>
            </a:r>
            <a:endParaRPr lang="en-US" dirty="0"/>
          </a:p>
          <a:p>
            <a:r>
              <a:rPr lang="en-US" dirty="0" err="1" smtClean="0"/>
              <a:t>Fountas</a:t>
            </a:r>
            <a:r>
              <a:rPr lang="en-US" dirty="0" smtClean="0"/>
              <a:t> and </a:t>
            </a:r>
            <a:r>
              <a:rPr lang="en-US" dirty="0" err="1" smtClean="0"/>
              <a:t>Pinnell</a:t>
            </a:r>
            <a:r>
              <a:rPr lang="en-US" dirty="0" smtClean="0"/>
              <a:t> Running Records and Benchmark System</a:t>
            </a:r>
          </a:p>
          <a:p>
            <a:r>
              <a:rPr lang="en-US" dirty="0" smtClean="0"/>
              <a:t>DRA’s – Developmental Reading Assessments</a:t>
            </a:r>
          </a:p>
          <a:p>
            <a:endParaRPr lang="en-US" dirty="0"/>
          </a:p>
          <a:p>
            <a:pPr marL="68580" indent="0">
              <a:buNone/>
            </a:pPr>
            <a:r>
              <a:rPr lang="en-US" dirty="0" smtClean="0"/>
              <a:t>Whole Group</a:t>
            </a:r>
          </a:p>
          <a:p>
            <a:r>
              <a:rPr lang="en-US" dirty="0" smtClean="0"/>
              <a:t>SRI- Scholastic Reading Inventory</a:t>
            </a:r>
            <a:endParaRPr lang="en-US" dirty="0"/>
          </a:p>
        </p:txBody>
      </p:sp>
    </p:spTree>
    <p:extLst>
      <p:ext uri="{BB962C8B-B14F-4D97-AF65-F5344CB8AC3E}">
        <p14:creationId xmlns:p14="http://schemas.microsoft.com/office/powerpoint/2010/main" val="4258720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78877"/>
            <a:ext cx="7024744" cy="1143000"/>
          </a:xfrm>
        </p:spPr>
        <p:txBody>
          <a:bodyPr/>
          <a:lstStyle/>
          <a:p>
            <a:r>
              <a:rPr lang="en-US" dirty="0" smtClean="0"/>
              <a:t>Diagnostic Assessments</a:t>
            </a:r>
            <a:endParaRPr lang="en-US" dirty="0"/>
          </a:p>
        </p:txBody>
      </p:sp>
      <p:sp>
        <p:nvSpPr>
          <p:cNvPr id="3" name="Content Placeholder 2"/>
          <p:cNvSpPr>
            <a:spLocks noGrp="1"/>
          </p:cNvSpPr>
          <p:nvPr>
            <p:ph idx="1"/>
          </p:nvPr>
        </p:nvSpPr>
        <p:spPr/>
        <p:txBody>
          <a:bodyPr/>
          <a:lstStyle/>
          <a:p>
            <a:pPr marL="68580" indent="0">
              <a:buNone/>
            </a:pPr>
            <a:r>
              <a:rPr lang="en-US" dirty="0" smtClean="0"/>
              <a:t>Assess strengths and weaknesses to drive instruction</a:t>
            </a:r>
          </a:p>
          <a:p>
            <a:r>
              <a:rPr lang="en-US" dirty="0" smtClean="0"/>
              <a:t>Running Records</a:t>
            </a:r>
          </a:p>
          <a:p>
            <a:r>
              <a:rPr lang="en-US" dirty="0" smtClean="0"/>
              <a:t>Independent Reading Inventories</a:t>
            </a:r>
          </a:p>
          <a:p>
            <a:endParaRPr lang="en-US" dirty="0"/>
          </a:p>
        </p:txBody>
      </p:sp>
    </p:spTree>
    <p:extLst>
      <p:ext uri="{BB962C8B-B14F-4D97-AF65-F5344CB8AC3E}">
        <p14:creationId xmlns:p14="http://schemas.microsoft.com/office/powerpoint/2010/main" val="1112503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Portfolios</a:t>
            </a:r>
            <a:endParaRPr lang="en-US" dirty="0"/>
          </a:p>
        </p:txBody>
      </p:sp>
      <p:sp>
        <p:nvSpPr>
          <p:cNvPr id="3" name="Content Placeholder 2"/>
          <p:cNvSpPr>
            <a:spLocks noGrp="1"/>
          </p:cNvSpPr>
          <p:nvPr>
            <p:ph idx="1"/>
          </p:nvPr>
        </p:nvSpPr>
        <p:spPr/>
        <p:txBody>
          <a:bodyPr/>
          <a:lstStyle/>
          <a:p>
            <a:r>
              <a:rPr lang="en-US" dirty="0" smtClean="0"/>
              <a:t>“…systematic and </a:t>
            </a:r>
            <a:r>
              <a:rPr lang="en-US" dirty="0" err="1" smtClean="0"/>
              <a:t>meaninful</a:t>
            </a:r>
            <a:r>
              <a:rPr lang="en-US" dirty="0" smtClean="0"/>
              <a:t> collections of artifacts documenting students’ literacy development over a period of time.”</a:t>
            </a:r>
          </a:p>
          <a:p>
            <a:endParaRPr lang="en-US" dirty="0"/>
          </a:p>
          <a:p>
            <a:r>
              <a:rPr lang="en-US" dirty="0" smtClean="0"/>
              <a:t>Folders, or large envelopes</a:t>
            </a:r>
          </a:p>
          <a:p>
            <a:r>
              <a:rPr lang="en-US" dirty="0" smtClean="0"/>
              <a:t>Teacher and Student Selections</a:t>
            </a:r>
          </a:p>
          <a:p>
            <a:r>
              <a:rPr lang="en-US" dirty="0" smtClean="0"/>
              <a:t>Teacher and Student reflections and evaluations</a:t>
            </a:r>
            <a:endParaRPr lang="en-US" dirty="0"/>
          </a:p>
        </p:txBody>
      </p:sp>
      <p:pic>
        <p:nvPicPr>
          <p:cNvPr id="4" name="Picture 3"/>
          <p:cNvPicPr>
            <a:picLocks noChangeAspect="1"/>
          </p:cNvPicPr>
          <p:nvPr/>
        </p:nvPicPr>
        <p:blipFill>
          <a:blip r:embed="rId2"/>
          <a:stretch>
            <a:fillRect/>
          </a:stretch>
        </p:blipFill>
        <p:spPr>
          <a:xfrm>
            <a:off x="6938900" y="3832863"/>
            <a:ext cx="1685611" cy="2096531"/>
          </a:xfrm>
          <a:prstGeom prst="rect">
            <a:avLst/>
          </a:prstGeom>
        </p:spPr>
      </p:pic>
      <p:pic>
        <p:nvPicPr>
          <p:cNvPr id="5" name="Picture 4"/>
          <p:cNvPicPr>
            <a:picLocks noChangeAspect="1"/>
          </p:cNvPicPr>
          <p:nvPr/>
        </p:nvPicPr>
        <p:blipFill>
          <a:blip r:embed="rId3"/>
          <a:stretch>
            <a:fillRect/>
          </a:stretch>
        </p:blipFill>
        <p:spPr>
          <a:xfrm>
            <a:off x="3819596" y="193465"/>
            <a:ext cx="1679744" cy="1977199"/>
          </a:xfrm>
          <a:prstGeom prst="rect">
            <a:avLst/>
          </a:prstGeom>
        </p:spPr>
      </p:pic>
    </p:spTree>
    <p:extLst>
      <p:ext uri="{BB962C8B-B14F-4D97-AF65-F5344CB8AC3E}">
        <p14:creationId xmlns:p14="http://schemas.microsoft.com/office/powerpoint/2010/main" val="2846173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Monitoring Progress</a:t>
            </a:r>
            <a:endParaRPr lang="en-US" dirty="0"/>
          </a:p>
        </p:txBody>
      </p:sp>
      <p:sp>
        <p:nvSpPr>
          <p:cNvPr id="6" name="Content Placeholder 5"/>
          <p:cNvSpPr>
            <a:spLocks noGrp="1"/>
          </p:cNvSpPr>
          <p:nvPr>
            <p:ph idx="1"/>
          </p:nvPr>
        </p:nvSpPr>
        <p:spPr/>
        <p:txBody>
          <a:bodyPr/>
          <a:lstStyle/>
          <a:p>
            <a:r>
              <a:rPr lang="en-US" dirty="0" smtClean="0"/>
              <a:t>Conferences</a:t>
            </a:r>
          </a:p>
          <a:p>
            <a:r>
              <a:rPr lang="en-US" dirty="0" smtClean="0"/>
              <a:t>Observations</a:t>
            </a:r>
          </a:p>
          <a:p>
            <a:r>
              <a:rPr lang="en-US" dirty="0" smtClean="0"/>
              <a:t>Anecdotal Records</a:t>
            </a:r>
          </a:p>
          <a:p>
            <a:r>
              <a:rPr lang="en-US" dirty="0" smtClean="0"/>
              <a:t>Checklist</a:t>
            </a:r>
          </a:p>
          <a:p>
            <a:r>
              <a:rPr lang="en-US" dirty="0" smtClean="0"/>
              <a:t>Rubrics</a:t>
            </a:r>
          </a:p>
          <a:p>
            <a:pPr marL="68580" indent="0">
              <a:buNone/>
            </a:pPr>
            <a:endParaRPr lang="en-US" dirty="0" smtClean="0"/>
          </a:p>
          <a:p>
            <a:endParaRPr lang="en-US" dirty="0"/>
          </a:p>
        </p:txBody>
      </p:sp>
    </p:spTree>
    <p:extLst>
      <p:ext uri="{BB962C8B-B14F-4D97-AF65-F5344CB8AC3E}">
        <p14:creationId xmlns:p14="http://schemas.microsoft.com/office/powerpoint/2010/main" val="2031809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098188" y="518171"/>
            <a:ext cx="4700477" cy="6093211"/>
          </a:xfrm>
          <a:prstGeom prst="rect">
            <a:avLst/>
          </a:prstGeom>
        </p:spPr>
      </p:pic>
      <p:sp>
        <p:nvSpPr>
          <p:cNvPr id="8" name="TextBox 7"/>
          <p:cNvSpPr txBox="1"/>
          <p:nvPr/>
        </p:nvSpPr>
        <p:spPr>
          <a:xfrm>
            <a:off x="746314" y="1243931"/>
            <a:ext cx="3207848" cy="31700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Glows </a:t>
            </a:r>
          </a:p>
          <a:p>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and </a:t>
            </a:r>
          </a:p>
          <a:p>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Grows </a:t>
            </a:r>
            <a:r>
              <a:rPr lang="en-US" sz="4000" dirty="0" smtClean="0"/>
              <a:t>Conference Log Sample</a:t>
            </a:r>
            <a:endParaRPr lang="en-US" sz="4400" dirty="0"/>
          </a:p>
        </p:txBody>
      </p:sp>
    </p:spTree>
    <p:extLst>
      <p:ext uri="{BB962C8B-B14F-4D97-AF65-F5344CB8AC3E}">
        <p14:creationId xmlns:p14="http://schemas.microsoft.com/office/powerpoint/2010/main" val="877953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64965" y="577308"/>
            <a:ext cx="5503443" cy="5668546"/>
          </a:xfrm>
          <a:prstGeom prst="rect">
            <a:avLst/>
          </a:prstGeom>
        </p:spPr>
      </p:pic>
      <p:sp>
        <p:nvSpPr>
          <p:cNvPr id="3" name="TextBox 2"/>
          <p:cNvSpPr txBox="1"/>
          <p:nvPr/>
        </p:nvSpPr>
        <p:spPr>
          <a:xfrm>
            <a:off x="418985" y="929675"/>
            <a:ext cx="3247126" cy="2000548"/>
          </a:xfrm>
          <a:prstGeom prst="rect">
            <a:avLst/>
          </a:prstGeom>
          <a:noFill/>
        </p:spPr>
        <p:txBody>
          <a:bodyPr wrap="square" rtlCol="0">
            <a:spAutoFit/>
          </a:bodyPr>
          <a:lstStyle/>
          <a:p>
            <a:r>
              <a:rPr lang="en-US" sz="4000" dirty="0" smtClean="0"/>
              <a:t>Conference Log</a:t>
            </a:r>
          </a:p>
          <a:p>
            <a:r>
              <a:rPr lang="en-US" sz="4400" dirty="0" smtClean="0"/>
              <a:t>Sample</a:t>
            </a:r>
            <a:endParaRPr lang="en-US" sz="4400" dirty="0"/>
          </a:p>
        </p:txBody>
      </p:sp>
    </p:spTree>
    <p:extLst>
      <p:ext uri="{BB962C8B-B14F-4D97-AF65-F5344CB8AC3E}">
        <p14:creationId xmlns:p14="http://schemas.microsoft.com/office/powerpoint/2010/main" val="1081928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517154"/>
            <a:ext cx="9144000" cy="5578830"/>
          </a:xfrm>
          <a:prstGeom prst="rect">
            <a:avLst/>
          </a:prstGeom>
        </p:spPr>
      </p:pic>
      <p:sp>
        <p:nvSpPr>
          <p:cNvPr id="3" name="Rectangle 2"/>
          <p:cNvSpPr/>
          <p:nvPr/>
        </p:nvSpPr>
        <p:spPr>
          <a:xfrm>
            <a:off x="837467" y="2967335"/>
            <a:ext cx="7469074"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Writing Rubric Sample</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31099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89273" y="497573"/>
            <a:ext cx="4571852" cy="5926475"/>
          </a:xfrm>
          <a:prstGeom prst="rect">
            <a:avLst/>
          </a:prstGeom>
        </p:spPr>
      </p:pic>
      <p:sp>
        <p:nvSpPr>
          <p:cNvPr id="3" name="TextBox 2"/>
          <p:cNvSpPr txBox="1"/>
          <p:nvPr/>
        </p:nvSpPr>
        <p:spPr>
          <a:xfrm>
            <a:off x="602290" y="929675"/>
            <a:ext cx="2906702" cy="2677656"/>
          </a:xfrm>
          <a:prstGeom prst="rect">
            <a:avLst/>
          </a:prstGeom>
          <a:noFill/>
        </p:spPr>
        <p:txBody>
          <a:bodyPr wrap="square" rtlCol="0">
            <a:spAutoFit/>
          </a:bodyPr>
          <a:lstStyle/>
          <a:p>
            <a:r>
              <a:rPr lang="en-US" sz="4000" dirty="0" smtClean="0"/>
              <a:t>Guided Reading Checklist</a:t>
            </a:r>
          </a:p>
          <a:p>
            <a:r>
              <a:rPr lang="en-US" sz="4400" dirty="0" smtClean="0"/>
              <a:t>Sample</a:t>
            </a:r>
            <a:endParaRPr lang="en-US" sz="4400" dirty="0"/>
          </a:p>
        </p:txBody>
      </p:sp>
    </p:spTree>
    <p:extLst>
      <p:ext uri="{BB962C8B-B14F-4D97-AF65-F5344CB8AC3E}">
        <p14:creationId xmlns:p14="http://schemas.microsoft.com/office/powerpoint/2010/main" val="4222603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88890" y="0"/>
            <a:ext cx="5299364" cy="6858000"/>
          </a:xfrm>
          <a:prstGeom prst="rect">
            <a:avLst/>
          </a:prstGeom>
        </p:spPr>
      </p:pic>
      <p:sp>
        <p:nvSpPr>
          <p:cNvPr id="3" name="TextBox 2"/>
          <p:cNvSpPr txBox="1"/>
          <p:nvPr/>
        </p:nvSpPr>
        <p:spPr>
          <a:xfrm>
            <a:off x="602290" y="929676"/>
            <a:ext cx="2886600" cy="2123658"/>
          </a:xfrm>
          <a:prstGeom prst="rect">
            <a:avLst/>
          </a:prstGeom>
          <a:noFill/>
        </p:spPr>
        <p:txBody>
          <a:bodyPr wrap="square" rtlCol="0">
            <a:spAutoFit/>
          </a:bodyPr>
          <a:lstStyle/>
          <a:p>
            <a:r>
              <a:rPr lang="en-US" sz="4000" dirty="0" smtClean="0"/>
              <a:t>Anecdotal</a:t>
            </a:r>
            <a:r>
              <a:rPr lang="en-US" sz="4400" dirty="0" smtClean="0"/>
              <a:t> Record Sample</a:t>
            </a:r>
            <a:endParaRPr lang="en-US" sz="4400" dirty="0"/>
          </a:p>
        </p:txBody>
      </p:sp>
    </p:spTree>
    <p:extLst>
      <p:ext uri="{BB962C8B-B14F-4D97-AF65-F5344CB8AC3E}">
        <p14:creationId xmlns:p14="http://schemas.microsoft.com/office/powerpoint/2010/main" val="3691782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Stakes Testing</a:t>
            </a:r>
            <a:endParaRPr lang="en-US" dirty="0"/>
          </a:p>
        </p:txBody>
      </p:sp>
      <p:sp>
        <p:nvSpPr>
          <p:cNvPr id="3" name="Content Placeholder 2"/>
          <p:cNvSpPr>
            <a:spLocks noGrp="1"/>
          </p:cNvSpPr>
          <p:nvPr>
            <p:ph idx="1"/>
          </p:nvPr>
        </p:nvSpPr>
        <p:spPr/>
        <p:txBody>
          <a:bodyPr/>
          <a:lstStyle/>
          <a:p>
            <a:r>
              <a:rPr lang="en-US" dirty="0" smtClean="0"/>
              <a:t>NJASK – NJ Assessment of Skills and Knowledge</a:t>
            </a:r>
          </a:p>
          <a:p>
            <a:r>
              <a:rPr lang="en-US" dirty="0" smtClean="0"/>
              <a:t>Terra Nova</a:t>
            </a:r>
          </a:p>
          <a:p>
            <a:r>
              <a:rPr lang="en-US" dirty="0" smtClean="0"/>
              <a:t>CTBS – California Test of Basic Skills</a:t>
            </a:r>
            <a:endParaRPr lang="en-US" dirty="0"/>
          </a:p>
        </p:txBody>
      </p:sp>
    </p:spTree>
    <p:extLst>
      <p:ext uri="{BB962C8B-B14F-4D97-AF65-F5344CB8AC3E}">
        <p14:creationId xmlns:p14="http://schemas.microsoft.com/office/powerpoint/2010/main" val="710435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 8 of Effective Instruction	</a:t>
            </a:r>
            <a:endParaRPr lang="en-US" dirty="0"/>
          </a:p>
        </p:txBody>
      </p:sp>
      <p:sp>
        <p:nvSpPr>
          <p:cNvPr id="3" name="Content Placeholder 2"/>
          <p:cNvSpPr>
            <a:spLocks noGrp="1"/>
          </p:cNvSpPr>
          <p:nvPr>
            <p:ph idx="1"/>
          </p:nvPr>
        </p:nvSpPr>
        <p:spPr/>
        <p:txBody>
          <a:bodyPr>
            <a:normAutofit/>
          </a:bodyPr>
          <a:lstStyle/>
          <a:p>
            <a:pPr marL="68580" indent="0" algn="ctr">
              <a:buNone/>
            </a:pPr>
            <a:r>
              <a:rPr lang="en-US" sz="3600" dirty="0" smtClean="0"/>
              <a:t>Effective Teachers LINK Instruction and Assessment</a:t>
            </a:r>
            <a:endParaRPr lang="en-US" sz="3600" dirty="0"/>
          </a:p>
        </p:txBody>
      </p:sp>
    </p:spTree>
    <p:extLst>
      <p:ext uri="{BB962C8B-B14F-4D97-AF65-F5344CB8AC3E}">
        <p14:creationId xmlns:p14="http://schemas.microsoft.com/office/powerpoint/2010/main" val="33101418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Purpose of Standardized tests</a:t>
            </a:r>
            <a:endParaRPr lang="en-US" dirty="0"/>
          </a:p>
        </p:txBody>
      </p:sp>
      <p:sp>
        <p:nvSpPr>
          <p:cNvPr id="3" name="Content Placeholder 2"/>
          <p:cNvSpPr>
            <a:spLocks noGrp="1"/>
          </p:cNvSpPr>
          <p:nvPr>
            <p:ph idx="1"/>
          </p:nvPr>
        </p:nvSpPr>
        <p:spPr/>
        <p:txBody>
          <a:bodyPr/>
          <a:lstStyle/>
          <a:p>
            <a:r>
              <a:rPr lang="en-US" dirty="0" smtClean="0"/>
              <a:t>Give data to students, parents, teachers and districts about how students are meeting to state or national standards</a:t>
            </a:r>
          </a:p>
          <a:p>
            <a:r>
              <a:rPr lang="en-US" dirty="0" smtClean="0"/>
              <a:t>Use to ensure competence of educational system</a:t>
            </a:r>
          </a:p>
          <a:p>
            <a:r>
              <a:rPr lang="en-US" dirty="0" smtClean="0"/>
              <a:t>Accountability at a local and state level</a:t>
            </a:r>
          </a:p>
          <a:p>
            <a:endParaRPr lang="en-US" dirty="0"/>
          </a:p>
          <a:p>
            <a:r>
              <a:rPr lang="en-US" dirty="0" smtClean="0"/>
              <a:t>SUMMATIVE!!! ONLY!!!!</a:t>
            </a:r>
            <a:endParaRPr lang="en-US" dirty="0"/>
          </a:p>
        </p:txBody>
      </p:sp>
    </p:spTree>
    <p:extLst>
      <p:ext uri="{BB962C8B-B14F-4D97-AF65-F5344CB8AC3E}">
        <p14:creationId xmlns:p14="http://schemas.microsoft.com/office/powerpoint/2010/main" val="3411780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Assessments</a:t>
            </a:r>
            <a:endParaRPr lang="en-US" dirty="0"/>
          </a:p>
        </p:txBody>
      </p:sp>
      <p:sp>
        <p:nvSpPr>
          <p:cNvPr id="3" name="Content Placeholder 2"/>
          <p:cNvSpPr>
            <a:spLocks noGrp="1"/>
          </p:cNvSpPr>
          <p:nvPr>
            <p:ph idx="1"/>
          </p:nvPr>
        </p:nvSpPr>
        <p:spPr/>
        <p:txBody>
          <a:bodyPr/>
          <a:lstStyle/>
          <a:p>
            <a:r>
              <a:rPr lang="en-US" dirty="0" smtClean="0"/>
              <a:t>Thumbs Up/Down</a:t>
            </a:r>
          </a:p>
          <a:p>
            <a:r>
              <a:rPr lang="en-US" dirty="0" smtClean="0"/>
              <a:t>Exit Slip</a:t>
            </a:r>
          </a:p>
          <a:p>
            <a:r>
              <a:rPr lang="en-US" dirty="0" smtClean="0"/>
              <a:t>Quick Writes</a:t>
            </a:r>
          </a:p>
          <a:p>
            <a:endParaRPr lang="en-US" dirty="0"/>
          </a:p>
        </p:txBody>
      </p:sp>
    </p:spTree>
    <p:extLst>
      <p:ext uri="{BB962C8B-B14F-4D97-AF65-F5344CB8AC3E}">
        <p14:creationId xmlns:p14="http://schemas.microsoft.com/office/powerpoint/2010/main" val="485878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Assessment/Evaluation</a:t>
            </a:r>
            <a:endParaRPr lang="en-US" dirty="0"/>
          </a:p>
        </p:txBody>
      </p:sp>
      <p:sp>
        <p:nvSpPr>
          <p:cNvPr id="3" name="Content Placeholder 2"/>
          <p:cNvSpPr>
            <a:spLocks noGrp="1"/>
          </p:cNvSpPr>
          <p:nvPr>
            <p:ph idx="1"/>
          </p:nvPr>
        </p:nvSpPr>
        <p:spPr>
          <a:xfrm>
            <a:off x="1043492" y="2323652"/>
            <a:ext cx="7310003" cy="3508977"/>
          </a:xfrm>
        </p:spPr>
        <p:txBody>
          <a:bodyPr/>
          <a:lstStyle/>
          <a:p>
            <a:pPr marL="68580" indent="0">
              <a:buNone/>
            </a:pPr>
            <a:r>
              <a:rPr lang="en-US" dirty="0" smtClean="0"/>
              <a:t>In your Learning Log….</a:t>
            </a:r>
          </a:p>
          <a:p>
            <a:r>
              <a:rPr lang="en-US" dirty="0" smtClean="0"/>
              <a:t>3</a:t>
            </a:r>
            <a:r>
              <a:rPr lang="en-US" dirty="0" smtClean="0"/>
              <a:t> </a:t>
            </a:r>
            <a:r>
              <a:rPr lang="en-US" dirty="0" smtClean="0"/>
              <a:t>column </a:t>
            </a:r>
            <a:r>
              <a:rPr lang="en-US" dirty="0" smtClean="0"/>
              <a:t>chart -  Last Column Blank for Now</a:t>
            </a:r>
          </a:p>
          <a:p>
            <a:pPr marL="6858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108275958"/>
              </p:ext>
            </p:extLst>
          </p:nvPr>
        </p:nvGraphicFramePr>
        <p:xfrm>
          <a:off x="1161328" y="3636080"/>
          <a:ext cx="6380112" cy="2590140"/>
        </p:xfrm>
        <a:graphic>
          <a:graphicData uri="http://schemas.openxmlformats.org/drawingml/2006/table">
            <a:tbl>
              <a:tblPr firstRow="1" bandRow="1">
                <a:tableStyleId>{5C22544A-7EE6-4342-B048-85BDC9FD1C3A}</a:tableStyleId>
              </a:tblPr>
              <a:tblGrid>
                <a:gridCol w="2126704"/>
                <a:gridCol w="2126704"/>
                <a:gridCol w="2126704"/>
              </a:tblGrid>
              <a:tr h="1651807">
                <a:tc>
                  <a:txBody>
                    <a:bodyPr/>
                    <a:lstStyle/>
                    <a:p>
                      <a:pPr algn="ctr"/>
                      <a:r>
                        <a:rPr lang="en-US" sz="2400" u="sng" smtClean="0"/>
                        <a:t>What types of assessments are you familiar with?</a:t>
                      </a:r>
                      <a:endParaRPr lang="en-US" sz="2400" u="sng" dirty="0"/>
                    </a:p>
                  </a:txBody>
                  <a:tcPr/>
                </a:tc>
                <a:tc>
                  <a:txBody>
                    <a:bodyPr/>
                    <a:lstStyle/>
                    <a:p>
                      <a:pPr algn="ctr"/>
                      <a:r>
                        <a:rPr lang="en-US" sz="2400" u="sng" dirty="0" smtClean="0"/>
                        <a:t>What is the purpose of each one?</a:t>
                      </a:r>
                      <a:endParaRPr lang="en-US" sz="2400" u="sng" dirty="0"/>
                    </a:p>
                  </a:txBody>
                  <a:tcPr/>
                </a:tc>
                <a:tc>
                  <a:txBody>
                    <a:bodyPr/>
                    <a:lstStyle/>
                    <a:p>
                      <a:pPr algn="ctr"/>
                      <a:endParaRPr lang="en-US" u="sng" dirty="0"/>
                    </a:p>
                  </a:txBody>
                  <a:tcPr/>
                </a:tc>
              </a:tr>
              <a:tr h="669900">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786427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vs. Evaluation</a:t>
            </a:r>
            <a:endParaRPr lang="en-US" dirty="0"/>
          </a:p>
        </p:txBody>
      </p:sp>
      <p:sp>
        <p:nvSpPr>
          <p:cNvPr id="3" name="Content Placeholder 2"/>
          <p:cNvSpPr>
            <a:spLocks noGrp="1"/>
          </p:cNvSpPr>
          <p:nvPr>
            <p:ph idx="1"/>
          </p:nvPr>
        </p:nvSpPr>
        <p:spPr/>
        <p:txBody>
          <a:bodyPr>
            <a:normAutofit/>
          </a:bodyPr>
          <a:lstStyle/>
          <a:p>
            <a:pPr marL="68580" indent="0" algn="ctr">
              <a:buNone/>
            </a:pPr>
            <a:r>
              <a:rPr lang="en-US" sz="3200" dirty="0" smtClean="0"/>
              <a:t>Commonly used interchangeably but have DIFFERENT MEANINGS</a:t>
            </a:r>
            <a:endParaRPr lang="en-US" sz="3200" dirty="0" smtClean="0"/>
          </a:p>
        </p:txBody>
      </p:sp>
    </p:spTree>
    <p:extLst>
      <p:ext uri="{BB962C8B-B14F-4D97-AF65-F5344CB8AC3E}">
        <p14:creationId xmlns:p14="http://schemas.microsoft.com/office/powerpoint/2010/main" val="2884529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endParaRPr lang="en-US" dirty="0"/>
          </a:p>
        </p:txBody>
      </p:sp>
      <p:sp>
        <p:nvSpPr>
          <p:cNvPr id="3" name="Content Placeholder 2"/>
          <p:cNvSpPr>
            <a:spLocks noGrp="1"/>
          </p:cNvSpPr>
          <p:nvPr>
            <p:ph idx="1"/>
          </p:nvPr>
        </p:nvSpPr>
        <p:spPr/>
        <p:txBody>
          <a:bodyPr/>
          <a:lstStyle/>
          <a:p>
            <a:r>
              <a:rPr lang="en-US" dirty="0" smtClean="0"/>
              <a:t>Formative</a:t>
            </a:r>
          </a:p>
          <a:p>
            <a:r>
              <a:rPr lang="en-US" dirty="0" smtClean="0"/>
              <a:t>Ongoing</a:t>
            </a:r>
          </a:p>
          <a:p>
            <a:r>
              <a:rPr lang="en-US" dirty="0" smtClean="0"/>
              <a:t>Provides immediate feedback</a:t>
            </a:r>
          </a:p>
          <a:p>
            <a:r>
              <a:rPr lang="en-US" dirty="0" smtClean="0"/>
              <a:t>Used to inform instruction</a:t>
            </a:r>
          </a:p>
          <a:p>
            <a:r>
              <a:rPr lang="en-US" dirty="0" smtClean="0"/>
              <a:t>Its goal is to improve learning</a:t>
            </a:r>
          </a:p>
          <a:p>
            <a:r>
              <a:rPr lang="en-US" dirty="0" smtClean="0"/>
              <a:t>It is usually authentic</a:t>
            </a:r>
            <a:endParaRPr lang="en-US" dirty="0"/>
          </a:p>
        </p:txBody>
      </p:sp>
    </p:spTree>
    <p:extLst>
      <p:ext uri="{BB962C8B-B14F-4D97-AF65-F5344CB8AC3E}">
        <p14:creationId xmlns:p14="http://schemas.microsoft.com/office/powerpoint/2010/main" val="1889758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Evaluation	</a:t>
            </a:r>
            <a:endParaRPr lang="en-US" dirty="0"/>
          </a:p>
        </p:txBody>
      </p:sp>
      <p:sp>
        <p:nvSpPr>
          <p:cNvPr id="3" name="Content Placeholder 2"/>
          <p:cNvSpPr>
            <a:spLocks noGrp="1"/>
          </p:cNvSpPr>
          <p:nvPr>
            <p:ph idx="1"/>
          </p:nvPr>
        </p:nvSpPr>
        <p:spPr/>
        <p:txBody>
          <a:bodyPr/>
          <a:lstStyle/>
          <a:p>
            <a:r>
              <a:rPr lang="en-US" dirty="0" smtClean="0"/>
              <a:t>Summative –Final and after instruction takes place</a:t>
            </a:r>
          </a:p>
          <a:p>
            <a:r>
              <a:rPr lang="en-US" dirty="0" smtClean="0"/>
              <a:t>Usually in a “test” format</a:t>
            </a:r>
          </a:p>
          <a:p>
            <a:r>
              <a:rPr lang="en-US" dirty="0" smtClean="0"/>
              <a:t>Usually measures achievement compared to standards </a:t>
            </a:r>
          </a:p>
          <a:p>
            <a:r>
              <a:rPr lang="en-US" dirty="0" smtClean="0"/>
              <a:t>Used to compare student data</a:t>
            </a:r>
          </a:p>
          <a:p>
            <a:endParaRPr lang="en-US" dirty="0"/>
          </a:p>
        </p:txBody>
      </p:sp>
    </p:spTree>
    <p:extLst>
      <p:ext uri="{BB962C8B-B14F-4D97-AF65-F5344CB8AC3E}">
        <p14:creationId xmlns:p14="http://schemas.microsoft.com/office/powerpoint/2010/main" val="2341504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Rot="1" noChangeArrowheads="1"/>
          </p:cNvSpPr>
          <p:nvPr>
            <p:ph type="title"/>
          </p:nvPr>
        </p:nvSpPr>
        <p:spPr>
          <a:xfrm>
            <a:off x="1043490" y="634843"/>
            <a:ext cx="7024744" cy="1143000"/>
          </a:xfrm>
        </p:spPr>
        <p:txBody>
          <a:bodyPr/>
          <a:lstStyle/>
          <a:p>
            <a:pPr eaLnBrk="1" hangingPunct="1">
              <a:defRPr/>
            </a:pPr>
            <a:r>
              <a:rPr lang="en-US" dirty="0">
                <a:latin typeface="Arial Black" charset="0"/>
                <a:cs typeface="+mj-cs"/>
              </a:rPr>
              <a:t>Assessment Language</a:t>
            </a:r>
          </a:p>
        </p:txBody>
      </p:sp>
      <p:sp>
        <p:nvSpPr>
          <p:cNvPr id="320515" name="Rectangle 3"/>
          <p:cNvSpPr>
            <a:spLocks noGrp="1" noRot="1" noChangeArrowheads="1"/>
          </p:cNvSpPr>
          <p:nvPr>
            <p:ph type="body" idx="1"/>
          </p:nvPr>
        </p:nvSpPr>
        <p:spPr>
          <a:xfrm>
            <a:off x="1561984" y="1977199"/>
            <a:ext cx="7772400" cy="5687721"/>
          </a:xfrm>
        </p:spPr>
        <p:txBody>
          <a:bodyPr/>
          <a:lstStyle/>
          <a:p>
            <a:pPr eaLnBrk="1" hangingPunct="1">
              <a:lnSpc>
                <a:spcPct val="90000"/>
              </a:lnSpc>
              <a:buFont typeface="Wingdings" pitchFamily="2" charset="2"/>
              <a:buChar char="§"/>
              <a:defRPr/>
            </a:pPr>
            <a:r>
              <a:rPr lang="en-US" dirty="0" smtClean="0">
                <a:ea typeface="+mn-ea"/>
                <a:cs typeface="+mn-cs"/>
              </a:rPr>
              <a:t>Summative </a:t>
            </a:r>
            <a:r>
              <a:rPr lang="en-US" dirty="0" smtClean="0">
                <a:ea typeface="+mn-ea"/>
                <a:cs typeface="+mn-cs"/>
              </a:rPr>
              <a:t>Assessment (Evaluation)</a:t>
            </a:r>
            <a:endParaRPr lang="en-US" dirty="0" smtClean="0">
              <a:ea typeface="+mn-ea"/>
              <a:cs typeface="+mn-cs"/>
            </a:endParaRPr>
          </a:p>
          <a:p>
            <a:pPr lvl="1" eaLnBrk="1" hangingPunct="1">
              <a:lnSpc>
                <a:spcPct val="90000"/>
              </a:lnSpc>
              <a:buFont typeface="Wingdings" pitchFamily="2" charset="2"/>
              <a:buChar char="§"/>
              <a:defRPr/>
            </a:pPr>
            <a:r>
              <a:rPr lang="en-US" dirty="0" smtClean="0"/>
              <a:t>Assessment </a:t>
            </a:r>
            <a:r>
              <a:rPr lang="en-US" b="1" i="1" dirty="0" smtClean="0"/>
              <a:t>of</a:t>
            </a:r>
            <a:r>
              <a:rPr lang="en-US" dirty="0" smtClean="0"/>
              <a:t> Learning</a:t>
            </a:r>
          </a:p>
          <a:p>
            <a:pPr lvl="2" eaLnBrk="1" hangingPunct="1">
              <a:lnSpc>
                <a:spcPct val="90000"/>
              </a:lnSpc>
              <a:buFont typeface="Wingdings" pitchFamily="2" charset="2"/>
              <a:buChar char="§"/>
              <a:defRPr/>
            </a:pPr>
            <a:r>
              <a:rPr lang="en-US" dirty="0" smtClean="0"/>
              <a:t>For grading or placement</a:t>
            </a:r>
          </a:p>
          <a:p>
            <a:pPr marL="685800" lvl="2" indent="0" eaLnBrk="1" hangingPunct="1">
              <a:lnSpc>
                <a:spcPct val="90000"/>
              </a:lnSpc>
              <a:buNone/>
              <a:defRPr/>
            </a:pPr>
            <a:endParaRPr lang="en-US" dirty="0" smtClean="0"/>
          </a:p>
          <a:p>
            <a:pPr eaLnBrk="1" hangingPunct="1">
              <a:lnSpc>
                <a:spcPct val="90000"/>
              </a:lnSpc>
              <a:buFont typeface="Wingdings" pitchFamily="2" charset="2"/>
              <a:buChar char="§"/>
              <a:defRPr/>
            </a:pPr>
            <a:r>
              <a:rPr lang="en-US" dirty="0" smtClean="0">
                <a:ea typeface="+mn-ea"/>
                <a:cs typeface="+mn-cs"/>
              </a:rPr>
              <a:t>Formative Assessment</a:t>
            </a:r>
          </a:p>
          <a:p>
            <a:pPr lvl="1" eaLnBrk="1" hangingPunct="1">
              <a:lnSpc>
                <a:spcPct val="90000"/>
              </a:lnSpc>
              <a:buFont typeface="Wingdings" pitchFamily="2" charset="2"/>
              <a:buChar char="§"/>
              <a:defRPr/>
            </a:pPr>
            <a:r>
              <a:rPr lang="en-US" dirty="0" smtClean="0"/>
              <a:t>Assessment </a:t>
            </a:r>
            <a:r>
              <a:rPr lang="en-US" b="1" i="1" dirty="0" smtClean="0"/>
              <a:t>for</a:t>
            </a:r>
            <a:r>
              <a:rPr lang="en-US" dirty="0" smtClean="0"/>
              <a:t> learning</a:t>
            </a:r>
          </a:p>
          <a:p>
            <a:pPr lvl="2" eaLnBrk="1" hangingPunct="1">
              <a:lnSpc>
                <a:spcPct val="90000"/>
              </a:lnSpc>
              <a:buFont typeface="Wingdings" pitchFamily="2" charset="2"/>
              <a:buChar char="§"/>
              <a:defRPr/>
            </a:pPr>
            <a:r>
              <a:rPr lang="en-US" dirty="0" smtClean="0"/>
              <a:t>Identifies strengths and weaknesses</a:t>
            </a:r>
          </a:p>
          <a:p>
            <a:pPr lvl="1" eaLnBrk="1" hangingPunct="1">
              <a:lnSpc>
                <a:spcPct val="90000"/>
              </a:lnSpc>
              <a:buFont typeface="Wingdings" pitchFamily="2" charset="2"/>
              <a:buChar char="§"/>
              <a:defRPr/>
            </a:pPr>
            <a:r>
              <a:rPr lang="en-US" dirty="0" smtClean="0"/>
              <a:t>Assessment </a:t>
            </a:r>
            <a:r>
              <a:rPr lang="en-US" b="1" i="1" dirty="0" smtClean="0"/>
              <a:t>as</a:t>
            </a:r>
            <a:r>
              <a:rPr lang="en-US" dirty="0" smtClean="0"/>
              <a:t> learning</a:t>
            </a:r>
          </a:p>
          <a:p>
            <a:pPr lvl="2" eaLnBrk="1" hangingPunct="1">
              <a:lnSpc>
                <a:spcPct val="90000"/>
              </a:lnSpc>
              <a:buFont typeface="Wingdings" pitchFamily="2" charset="2"/>
              <a:buChar char="§"/>
              <a:defRPr/>
            </a:pPr>
            <a:r>
              <a:rPr lang="en-US" dirty="0" smtClean="0"/>
              <a:t>Learning takes place through the assessment</a:t>
            </a:r>
          </a:p>
          <a:p>
            <a:pPr lvl="2" eaLnBrk="1" hangingPunct="1">
              <a:lnSpc>
                <a:spcPct val="90000"/>
              </a:lnSpc>
              <a:buFont typeface="Wingdings" pitchFamily="2" charset="2"/>
              <a:buChar char="§"/>
              <a:defRPr/>
            </a:pPr>
            <a:r>
              <a:rPr lang="en-US" dirty="0" smtClean="0"/>
              <a:t>Self assessment</a:t>
            </a:r>
          </a:p>
          <a:p>
            <a:pPr eaLnBrk="1" hangingPunct="1">
              <a:lnSpc>
                <a:spcPct val="90000"/>
              </a:lnSpc>
              <a:buFont typeface="Wingdings" pitchFamily="2" charset="2"/>
              <a:buChar char="§"/>
              <a:defRPr/>
            </a:pPr>
            <a:endParaRPr lang="en-US" dirty="0" smtClean="0">
              <a:ea typeface="+mn-ea"/>
              <a:cs typeface="+mn-cs"/>
            </a:endParaRPr>
          </a:p>
        </p:txBody>
      </p:sp>
      <p:pic>
        <p:nvPicPr>
          <p:cNvPr id="35844" name="Picture 5" descr="apple_des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648200"/>
            <a:ext cx="1776413"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045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19B20319-6BFA-2D4B-8934-A51219D2B8CD}" type="slidenum">
              <a:rPr lang="en-US" sz="1400" smtClean="0">
                <a:latin typeface="Arial" charset="0"/>
              </a:rPr>
              <a:pPr eaLnBrk="1" hangingPunct="1">
                <a:defRPr/>
              </a:pPr>
              <a:t>9</a:t>
            </a:fld>
            <a:endParaRPr lang="en-US" sz="1400" smtClean="0">
              <a:latin typeface="Arial" charset="0"/>
            </a:endParaRPr>
          </a:p>
        </p:txBody>
      </p:sp>
      <p:sp>
        <p:nvSpPr>
          <p:cNvPr id="316418" name="Rectangle 2"/>
          <p:cNvSpPr>
            <a:spLocks noGrp="1" noRot="1" noChangeArrowheads="1"/>
          </p:cNvSpPr>
          <p:nvPr>
            <p:ph type="title"/>
          </p:nvPr>
        </p:nvSpPr>
        <p:spPr>
          <a:xfrm>
            <a:off x="1031875" y="911225"/>
            <a:ext cx="7235825" cy="762000"/>
          </a:xfrm>
        </p:spPr>
        <p:txBody>
          <a:bodyPr/>
          <a:lstStyle/>
          <a:p>
            <a:pPr eaLnBrk="1" hangingPunct="1">
              <a:defRPr/>
            </a:pPr>
            <a:r>
              <a:rPr lang="en-US" sz="3200">
                <a:solidFill>
                  <a:srgbClr val="FF3300"/>
                </a:solidFill>
                <a:latin typeface="Arial" charset="0"/>
                <a:cs typeface="+mj-cs"/>
              </a:rPr>
              <a:t>The word </a:t>
            </a:r>
            <a:r>
              <a:rPr lang="ja-JP" altLang="en-US" sz="3200">
                <a:solidFill>
                  <a:srgbClr val="FF3300"/>
                </a:solidFill>
                <a:latin typeface="Arial" charset="0"/>
                <a:cs typeface="+mj-cs"/>
              </a:rPr>
              <a:t>‘</a:t>
            </a:r>
            <a:r>
              <a:rPr lang="en-US" sz="3200">
                <a:solidFill>
                  <a:srgbClr val="FF3300"/>
                </a:solidFill>
                <a:latin typeface="Arial" charset="0"/>
                <a:cs typeface="+mj-cs"/>
              </a:rPr>
              <a:t>assess</a:t>
            </a:r>
            <a:r>
              <a:rPr lang="ja-JP" altLang="en-US" sz="3200">
                <a:solidFill>
                  <a:srgbClr val="FF3300"/>
                </a:solidFill>
                <a:latin typeface="Arial" charset="0"/>
                <a:cs typeface="+mj-cs"/>
              </a:rPr>
              <a:t>’</a:t>
            </a:r>
            <a:endParaRPr lang="en-AU" sz="3200">
              <a:solidFill>
                <a:srgbClr val="FF3300"/>
              </a:solidFill>
              <a:latin typeface="Arial" charset="0"/>
              <a:cs typeface="+mj-cs"/>
            </a:endParaRPr>
          </a:p>
        </p:txBody>
      </p:sp>
      <p:sp>
        <p:nvSpPr>
          <p:cNvPr id="316419" name="Rectangle 3"/>
          <p:cNvSpPr>
            <a:spLocks noGrp="1" noRot="1" noChangeArrowheads="1"/>
          </p:cNvSpPr>
          <p:nvPr>
            <p:ph type="body" idx="1"/>
          </p:nvPr>
        </p:nvSpPr>
        <p:spPr>
          <a:xfrm>
            <a:off x="881063" y="2284413"/>
            <a:ext cx="7931150" cy="1979612"/>
          </a:xfrm>
        </p:spPr>
        <p:txBody>
          <a:bodyPr>
            <a:normAutofit fontScale="77500" lnSpcReduction="20000"/>
          </a:bodyPr>
          <a:lstStyle/>
          <a:p>
            <a:pPr marL="0" indent="0" algn="ctr" eaLnBrk="1" hangingPunct="1">
              <a:lnSpc>
                <a:spcPct val="120000"/>
              </a:lnSpc>
              <a:defRPr/>
            </a:pPr>
            <a:r>
              <a:rPr lang="en-US" sz="2800">
                <a:latin typeface="Arial" charset="0"/>
                <a:cs typeface="+mn-cs"/>
              </a:rPr>
              <a:t>Latin verb </a:t>
            </a:r>
            <a:r>
              <a:rPr lang="ja-JP" altLang="en-US" sz="2800">
                <a:latin typeface="Arial" charset="0"/>
                <a:cs typeface="+mn-cs"/>
              </a:rPr>
              <a:t>‘</a:t>
            </a:r>
            <a:r>
              <a:rPr lang="en-US" sz="2800">
                <a:latin typeface="Arial" charset="0"/>
                <a:cs typeface="+mn-cs"/>
              </a:rPr>
              <a:t>assidere</a:t>
            </a:r>
            <a:r>
              <a:rPr lang="ja-JP" altLang="en-US" sz="2800">
                <a:latin typeface="Arial" charset="0"/>
                <a:cs typeface="+mn-cs"/>
              </a:rPr>
              <a:t>’</a:t>
            </a:r>
            <a:r>
              <a:rPr lang="en-US" sz="2800">
                <a:latin typeface="Arial" charset="0"/>
                <a:cs typeface="+mn-cs"/>
              </a:rPr>
              <a:t> meaning </a:t>
            </a:r>
            <a:r>
              <a:rPr lang="ja-JP" altLang="en-US" sz="2800">
                <a:latin typeface="Arial" charset="0"/>
                <a:cs typeface="+mn-cs"/>
              </a:rPr>
              <a:t>‘</a:t>
            </a:r>
            <a:r>
              <a:rPr lang="en-US" sz="2800">
                <a:latin typeface="Arial" charset="0"/>
                <a:cs typeface="+mn-cs"/>
              </a:rPr>
              <a:t>to sit with</a:t>
            </a:r>
            <a:r>
              <a:rPr lang="ja-JP" altLang="en-US" sz="2800">
                <a:latin typeface="Arial" charset="0"/>
                <a:cs typeface="+mn-cs"/>
              </a:rPr>
              <a:t>’</a:t>
            </a:r>
            <a:r>
              <a:rPr lang="en-US" sz="2800">
                <a:latin typeface="Arial" charset="0"/>
                <a:cs typeface="+mn-cs"/>
              </a:rPr>
              <a:t>.  </a:t>
            </a:r>
          </a:p>
          <a:p>
            <a:pPr marL="0" indent="0" algn="ctr" eaLnBrk="1" hangingPunct="1">
              <a:lnSpc>
                <a:spcPct val="120000"/>
              </a:lnSpc>
              <a:defRPr/>
            </a:pPr>
            <a:r>
              <a:rPr lang="en-US" sz="2800">
                <a:latin typeface="Arial" charset="0"/>
                <a:cs typeface="+mn-cs"/>
              </a:rPr>
              <a:t>In assessment one is supposed </a:t>
            </a:r>
          </a:p>
          <a:p>
            <a:pPr marL="0" indent="0" algn="ctr" eaLnBrk="1" hangingPunct="1">
              <a:lnSpc>
                <a:spcPct val="120000"/>
              </a:lnSpc>
              <a:buFont typeface="Wingdings" charset="0"/>
              <a:buNone/>
              <a:defRPr/>
            </a:pPr>
            <a:r>
              <a:rPr lang="en-US" sz="2800">
                <a:latin typeface="Arial" charset="0"/>
                <a:cs typeface="+mn-cs"/>
              </a:rPr>
              <a:t>to sit with the learner. </a:t>
            </a:r>
          </a:p>
          <a:p>
            <a:pPr marL="0" indent="0" algn="ctr" eaLnBrk="1" hangingPunct="1">
              <a:lnSpc>
                <a:spcPct val="120000"/>
              </a:lnSpc>
              <a:defRPr/>
            </a:pPr>
            <a:r>
              <a:rPr lang="en-US" sz="2800">
                <a:latin typeface="Arial" charset="0"/>
                <a:cs typeface="+mn-cs"/>
              </a:rPr>
              <a:t>This implies it is something we do </a:t>
            </a:r>
            <a:r>
              <a:rPr lang="en-US" sz="2800" i="1" u="sng">
                <a:solidFill>
                  <a:srgbClr val="FF0000"/>
                </a:solidFill>
                <a:latin typeface="Arial" charset="0"/>
                <a:cs typeface="+mn-cs"/>
              </a:rPr>
              <a:t>with</a:t>
            </a:r>
            <a:r>
              <a:rPr lang="en-US" sz="2800" i="1">
                <a:latin typeface="Arial" charset="0"/>
                <a:cs typeface="+mn-cs"/>
              </a:rPr>
              <a:t> </a:t>
            </a:r>
            <a:r>
              <a:rPr lang="en-US" sz="2800">
                <a:latin typeface="Arial" charset="0"/>
                <a:cs typeface="+mn-cs"/>
              </a:rPr>
              <a:t>and</a:t>
            </a:r>
            <a:r>
              <a:rPr lang="en-US" sz="2800" i="1">
                <a:latin typeface="Arial" charset="0"/>
                <a:cs typeface="+mn-cs"/>
              </a:rPr>
              <a:t> </a:t>
            </a:r>
            <a:r>
              <a:rPr lang="en-US" sz="2800" i="1" u="sng">
                <a:solidFill>
                  <a:srgbClr val="FF0000"/>
                </a:solidFill>
                <a:latin typeface="Arial" charset="0"/>
                <a:cs typeface="+mn-cs"/>
              </a:rPr>
              <a:t>for</a:t>
            </a:r>
            <a:r>
              <a:rPr lang="en-US" sz="2800" i="1">
                <a:latin typeface="Arial" charset="0"/>
                <a:cs typeface="+mn-cs"/>
              </a:rPr>
              <a:t> </a:t>
            </a:r>
            <a:r>
              <a:rPr lang="en-US" sz="2800">
                <a:latin typeface="Arial" charset="0"/>
                <a:cs typeface="+mn-cs"/>
              </a:rPr>
              <a:t>students and not </a:t>
            </a:r>
            <a:r>
              <a:rPr lang="en-US" sz="2800" i="1" u="sng">
                <a:solidFill>
                  <a:srgbClr val="FF0000"/>
                </a:solidFill>
                <a:latin typeface="Arial" charset="0"/>
                <a:cs typeface="+mn-cs"/>
              </a:rPr>
              <a:t>to</a:t>
            </a:r>
            <a:r>
              <a:rPr lang="en-US" sz="2800">
                <a:latin typeface="Arial" charset="0"/>
                <a:cs typeface="+mn-cs"/>
              </a:rPr>
              <a:t> students (Green, 1998)</a:t>
            </a:r>
            <a:endParaRPr lang="en-AU" sz="2800">
              <a:latin typeface="Arial" charset="0"/>
              <a:cs typeface="+mn-cs"/>
            </a:endParaRPr>
          </a:p>
        </p:txBody>
      </p:sp>
    </p:spTree>
    <p:extLst>
      <p:ext uri="{BB962C8B-B14F-4D97-AF65-F5344CB8AC3E}">
        <p14:creationId xmlns:p14="http://schemas.microsoft.com/office/powerpoint/2010/main" val="2263155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1622</TotalTime>
  <Words>908</Words>
  <Application>Microsoft Macintosh PowerPoint</Application>
  <PresentationFormat>On-screen Show (4:3)</PresentationFormat>
  <Paragraphs>161</Paragraphs>
  <Slides>31</Slides>
  <Notes>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Austin</vt:lpstr>
      <vt:lpstr>Assessment and Evaluation</vt:lpstr>
      <vt:lpstr>What Principles have we explored so far?</vt:lpstr>
      <vt:lpstr>Principle # 8 of Effective Instruction </vt:lpstr>
      <vt:lpstr>Assessment/Evaluation</vt:lpstr>
      <vt:lpstr>Assessment vs. Evaluation</vt:lpstr>
      <vt:lpstr>Assessment </vt:lpstr>
      <vt:lpstr>Evaluation </vt:lpstr>
      <vt:lpstr>Assessment Language</vt:lpstr>
      <vt:lpstr>The word ‘assess’</vt:lpstr>
      <vt:lpstr>Summative versus  Formative Assessment</vt:lpstr>
      <vt:lpstr>Formative and summative assessment</vt:lpstr>
      <vt:lpstr>Formative Assessment Ought to : </vt:lpstr>
      <vt:lpstr>Formative Assessment Should : </vt:lpstr>
      <vt:lpstr>Activity</vt:lpstr>
      <vt:lpstr>The test of a successful education is not the amount of knowledge that a student takes away from a school, but the appetite to know and the capacity to learn.    If a school sends out students with a desire for knowledge and some idea of how to acquire and use it, it will have done its work. Too many students leave school with the appetite killed and the mind loaded with undigested lumps of information.  (Abbott, 1999) </vt:lpstr>
      <vt:lpstr>Five Deceptively Simple Factors: </vt:lpstr>
      <vt:lpstr> Several Inhibiting Factors: </vt:lpstr>
      <vt:lpstr>Types of Classroom- Based Assessments</vt:lpstr>
      <vt:lpstr>Determining Reading Levels</vt:lpstr>
      <vt:lpstr>Examples of These </vt:lpstr>
      <vt:lpstr>Diagnostic Assessments</vt:lpstr>
      <vt:lpstr>Portfolios</vt:lpstr>
      <vt:lpstr>Monitoring Progress</vt:lpstr>
      <vt:lpstr>PowerPoint Presentation</vt:lpstr>
      <vt:lpstr>PowerPoint Presentation</vt:lpstr>
      <vt:lpstr>PowerPoint Presentation</vt:lpstr>
      <vt:lpstr>PowerPoint Presentation</vt:lpstr>
      <vt:lpstr>PowerPoint Presentation</vt:lpstr>
      <vt:lpstr>High- Stakes Testing</vt:lpstr>
      <vt:lpstr>Purpose of Standardized tests</vt:lpstr>
      <vt:lpstr>Formative Assessments</vt:lpstr>
    </vt:vector>
  </TitlesOfParts>
  <Company>NJT2T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and Evaluation</dc:title>
  <dc:creator>Nicole Pepe</dc:creator>
  <cp:lastModifiedBy>Nicole Pepe</cp:lastModifiedBy>
  <cp:revision>39</cp:revision>
  <dcterms:created xsi:type="dcterms:W3CDTF">2012-09-26T21:18:06Z</dcterms:created>
  <dcterms:modified xsi:type="dcterms:W3CDTF">2012-09-28T02:12:38Z</dcterms:modified>
</cp:coreProperties>
</file>